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3" r:id="rId3"/>
    <p:sldId id="284" r:id="rId4"/>
    <p:sldId id="285" r:id="rId5"/>
    <p:sldId id="287" r:id="rId6"/>
    <p:sldId id="288" r:id="rId7"/>
    <p:sldId id="286"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5" r:id="rId24"/>
    <p:sldId id="304" r:id="rId25"/>
    <p:sldId id="306" r:id="rId26"/>
    <p:sldId id="307" r:id="rId27"/>
    <p:sldId id="308" r:id="rId28"/>
    <p:sldId id="309" r:id="rId29"/>
    <p:sldId id="310" r:id="rId30"/>
    <p:sldId id="312" r:id="rId31"/>
    <p:sldId id="311" r:id="rId32"/>
    <p:sldId id="313" r:id="rId33"/>
    <p:sldId id="314" r:id="rId34"/>
    <p:sldId id="315" r:id="rId35"/>
    <p:sldId id="316" r:id="rId36"/>
    <p:sldId id="317" r:id="rId37"/>
    <p:sldId id="319" r:id="rId38"/>
    <p:sldId id="318" r:id="rId39"/>
    <p:sldId id="320" r:id="rId40"/>
    <p:sldId id="321" r:id="rId41"/>
    <p:sldId id="322" r:id="rId42"/>
    <p:sldId id="323" r:id="rId43"/>
    <p:sldId id="324" r:id="rId44"/>
    <p:sldId id="325" r:id="rId45"/>
    <p:sldId id="326" r:id="rId46"/>
    <p:sldId id="327" r:id="rId47"/>
    <p:sldId id="328" r:id="rId48"/>
    <p:sldId id="330" r:id="rId49"/>
    <p:sldId id="329" r:id="rId50"/>
    <p:sldId id="332" r:id="rId51"/>
    <p:sldId id="333" r:id="rId52"/>
    <p:sldId id="331" r:id="rId53"/>
    <p:sldId id="334" r:id="rId54"/>
    <p:sldId id="335" r:id="rId55"/>
    <p:sldId id="336" r:id="rId56"/>
    <p:sldId id="337" r:id="rId57"/>
    <p:sldId id="338" r:id="rId58"/>
    <p:sldId id="339" r:id="rId59"/>
    <p:sldId id="340" r:id="rId60"/>
    <p:sldId id="342" r:id="rId61"/>
    <p:sldId id="341" r:id="rId62"/>
    <p:sldId id="343" r:id="rId63"/>
    <p:sldId id="344" r:id="rId64"/>
    <p:sldId id="345" r:id="rId65"/>
    <p:sldId id="346" r:id="rId66"/>
    <p:sldId id="347" r:id="rId67"/>
    <p:sldId id="348" r:id="rId68"/>
    <p:sldId id="349" r:id="rId69"/>
    <p:sldId id="350" r:id="rId70"/>
    <p:sldId id="352" r:id="rId71"/>
    <p:sldId id="351" r:id="rId72"/>
    <p:sldId id="353" r:id="rId73"/>
    <p:sldId id="354" r:id="rId74"/>
    <p:sldId id="356" r:id="rId75"/>
    <p:sldId id="357" r:id="rId76"/>
    <p:sldId id="355" r:id="rId77"/>
    <p:sldId id="358" r:id="rId78"/>
    <p:sldId id="359" r:id="rId79"/>
    <p:sldId id="360" r:id="rId80"/>
    <p:sldId id="361" r:id="rId81"/>
    <p:sldId id="362" r:id="rId82"/>
    <p:sldId id="363" r:id="rId83"/>
    <p:sldId id="364" r:id="rId84"/>
    <p:sldId id="366" r:id="rId85"/>
    <p:sldId id="365" r:id="rId86"/>
    <p:sldId id="367" r:id="rId87"/>
    <p:sldId id="368" r:id="rId88"/>
    <p:sldId id="369" r:id="rId89"/>
    <p:sldId id="370" r:id="rId90"/>
    <p:sldId id="372" r:id="rId91"/>
    <p:sldId id="371" r:id="rId92"/>
    <p:sldId id="373" r:id="rId93"/>
    <p:sldId id="374" r:id="rId94"/>
    <p:sldId id="376" r:id="rId95"/>
    <p:sldId id="375" r:id="rId96"/>
    <p:sldId id="377" r:id="rId97"/>
    <p:sldId id="378" r:id="rId98"/>
    <p:sldId id="379" r:id="rId99"/>
    <p:sldId id="381" r:id="rId100"/>
    <p:sldId id="380" r:id="rId101"/>
    <p:sldId id="382" r:id="rId102"/>
    <p:sldId id="383" r:id="rId103"/>
  </p:sldIdLst>
  <p:sldSz cx="11880850" cy="7305675"/>
  <p:notesSz cx="6858000" cy="9144000"/>
  <p:defaultTextStyle>
    <a:defPPr>
      <a:defRPr lang="zh-CN"/>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ED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752" y="-642"/>
      </p:cViewPr>
      <p:guideLst>
        <p:guide orient="horz" pos="2301"/>
        <p:guide pos="37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85107" y="1195629"/>
            <a:ext cx="8910638" cy="2543457"/>
          </a:xfrm>
        </p:spPr>
        <p:txBody>
          <a:bodyPr anchor="b"/>
          <a:lstStyle>
            <a:lvl1pPr algn="ctr">
              <a:defRPr sz="57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7" y="3837171"/>
            <a:ext cx="8910638" cy="1763847"/>
          </a:xfrm>
        </p:spPr>
        <p:txBody>
          <a:bodyPr/>
          <a:lstStyle>
            <a:lvl1pPr marL="0" indent="0" algn="ctr">
              <a:buNone/>
              <a:defRPr sz="2300"/>
            </a:lvl1pPr>
            <a:lvl2pPr marL="434557" indent="0" algn="ctr">
              <a:buNone/>
              <a:defRPr sz="1900"/>
            </a:lvl2pPr>
            <a:lvl3pPr marL="869114" indent="0" algn="ctr">
              <a:buNone/>
              <a:defRPr sz="1700"/>
            </a:lvl3pPr>
            <a:lvl4pPr marL="1303672" indent="0" algn="ctr">
              <a:buNone/>
              <a:defRPr sz="1500"/>
            </a:lvl4pPr>
            <a:lvl5pPr marL="1738229" indent="0" algn="ctr">
              <a:buNone/>
              <a:defRPr sz="1500"/>
            </a:lvl5pPr>
            <a:lvl6pPr marL="2172786" indent="0" algn="ctr">
              <a:buNone/>
              <a:defRPr sz="1500"/>
            </a:lvl6pPr>
            <a:lvl7pPr marL="2607343" indent="0" algn="ctr">
              <a:buNone/>
              <a:defRPr sz="1500"/>
            </a:lvl7pPr>
            <a:lvl8pPr marL="3041900" indent="0" algn="ctr">
              <a:buNone/>
              <a:defRPr sz="1500"/>
            </a:lvl8pPr>
            <a:lvl9pPr marL="3476457"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846424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50930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5" y="388961"/>
            <a:ext cx="2561808" cy="619122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88961"/>
            <a:ext cx="7536914" cy="619122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024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5622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821347"/>
            <a:ext cx="10247233" cy="3038958"/>
          </a:xfrm>
        </p:spPr>
        <p:txBody>
          <a:bodyPr anchor="b"/>
          <a:lstStyle>
            <a:lvl1pPr>
              <a:defRPr sz="57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889054"/>
            <a:ext cx="10247233" cy="1598116"/>
          </a:xfrm>
        </p:spPr>
        <p:txBody>
          <a:bodyPr/>
          <a:lstStyle>
            <a:lvl1pPr marL="0" indent="0">
              <a:buNone/>
              <a:defRPr sz="2300">
                <a:solidFill>
                  <a:schemeClr val="tx1">
                    <a:tint val="75000"/>
                  </a:schemeClr>
                </a:solidFill>
              </a:defRPr>
            </a:lvl1pPr>
            <a:lvl2pPr marL="434557" indent="0">
              <a:buNone/>
              <a:defRPr sz="1900">
                <a:solidFill>
                  <a:schemeClr val="tx1">
                    <a:tint val="75000"/>
                  </a:schemeClr>
                </a:solidFill>
              </a:defRPr>
            </a:lvl2pPr>
            <a:lvl3pPr marL="869114" indent="0">
              <a:buNone/>
              <a:defRPr sz="1700">
                <a:solidFill>
                  <a:schemeClr val="tx1">
                    <a:tint val="75000"/>
                  </a:schemeClr>
                </a:solidFill>
              </a:defRPr>
            </a:lvl3pPr>
            <a:lvl4pPr marL="1303672" indent="0">
              <a:buNone/>
              <a:defRPr sz="1500">
                <a:solidFill>
                  <a:schemeClr val="tx1">
                    <a:tint val="75000"/>
                  </a:schemeClr>
                </a:solidFill>
              </a:defRPr>
            </a:lvl4pPr>
            <a:lvl5pPr marL="1738229" indent="0">
              <a:buNone/>
              <a:defRPr sz="1500">
                <a:solidFill>
                  <a:schemeClr val="tx1">
                    <a:tint val="75000"/>
                  </a:schemeClr>
                </a:solidFill>
              </a:defRPr>
            </a:lvl5pPr>
            <a:lvl6pPr marL="2172786" indent="0">
              <a:buNone/>
              <a:defRPr sz="1500">
                <a:solidFill>
                  <a:schemeClr val="tx1">
                    <a:tint val="75000"/>
                  </a:schemeClr>
                </a:solidFill>
              </a:defRPr>
            </a:lvl6pPr>
            <a:lvl7pPr marL="2607343" indent="0">
              <a:buNone/>
              <a:defRPr sz="1500">
                <a:solidFill>
                  <a:schemeClr val="tx1">
                    <a:tint val="75000"/>
                  </a:schemeClr>
                </a:solidFill>
              </a:defRPr>
            </a:lvl7pPr>
            <a:lvl8pPr marL="3041900" indent="0">
              <a:buNone/>
              <a:defRPr sz="1500">
                <a:solidFill>
                  <a:schemeClr val="tx1">
                    <a:tint val="75000"/>
                  </a:schemeClr>
                </a:solidFill>
              </a:defRPr>
            </a:lvl8pPr>
            <a:lvl9pPr marL="3476457" indent="0">
              <a:buNone/>
              <a:defRPr sz="15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301122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8"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351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88960"/>
            <a:ext cx="10247233" cy="141209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8" y="1790906"/>
            <a:ext cx="5026156"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4" name="Content Placeholder 3"/>
          <p:cNvSpPr>
            <a:spLocks noGrp="1"/>
          </p:cNvSpPr>
          <p:nvPr>
            <p:ph sz="half" idx="2"/>
          </p:nvPr>
        </p:nvSpPr>
        <p:spPr>
          <a:xfrm>
            <a:off x="818358" y="2668601"/>
            <a:ext cx="5026156"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2" y="1790906"/>
            <a:ext cx="5050909"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6" name="Content Placeholder 5"/>
          <p:cNvSpPr>
            <a:spLocks noGrp="1"/>
          </p:cNvSpPr>
          <p:nvPr>
            <p:ph sz="quarter" idx="4"/>
          </p:nvPr>
        </p:nvSpPr>
        <p:spPr>
          <a:xfrm>
            <a:off x="6014682" y="2668601"/>
            <a:ext cx="5050909"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74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0C3213-98A9-4E0F-99D5-C6FB5FA393A0}"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70222" y="-490410"/>
            <a:ext cx="1235325" cy="1327705"/>
          </a:xfrm>
          <a:prstGeom prst="rect">
            <a:avLst/>
          </a:prstGeom>
        </p:spPr>
      </p:pic>
      <p:cxnSp>
        <p:nvCxnSpPr>
          <p:cNvPr id="10" name="直接连接符 9"/>
          <p:cNvCxnSpPr>
            <a:stCxn id="6" idx="2"/>
          </p:cNvCxnSpPr>
          <p:nvPr userDrawn="1"/>
        </p:nvCxnSpPr>
        <p:spPr>
          <a:xfrm>
            <a:off x="247440" y="837295"/>
            <a:ext cx="11449755" cy="0"/>
          </a:xfrm>
          <a:prstGeom prst="line">
            <a:avLst/>
          </a:prstGeom>
          <a:ln w="19050">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矩形 7"/>
          <p:cNvSpPr/>
          <p:nvPr userDrawn="1"/>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083433" y="-472148"/>
            <a:ext cx="2755726" cy="233727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67195" y="4465218"/>
            <a:ext cx="6257029" cy="3044592"/>
          </a:xfrm>
          <a:prstGeom prst="rect">
            <a:avLst/>
          </a:prstGeom>
          <a:ln>
            <a:solidFill>
              <a:srgbClr val="DDDDDD"/>
            </a:solidFill>
          </a:ln>
        </p:spPr>
      </p:pic>
    </p:spTree>
    <p:extLst>
      <p:ext uri="{BB962C8B-B14F-4D97-AF65-F5344CB8AC3E}">
        <p14:creationId xmlns:p14="http://schemas.microsoft.com/office/powerpoint/2010/main" val="10882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1051884"/>
            <a:ext cx="6014680" cy="5191765"/>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42198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1051884"/>
            <a:ext cx="6014680" cy="5191765"/>
          </a:xfrm>
        </p:spPr>
        <p:txBody>
          <a:bodyPr anchor="t"/>
          <a:lstStyle>
            <a:lvl1pPr marL="0" indent="0">
              <a:buNone/>
              <a:defRPr sz="3000"/>
            </a:lvl1pPr>
            <a:lvl2pPr marL="434557" indent="0">
              <a:buNone/>
              <a:defRPr sz="2700"/>
            </a:lvl2pPr>
            <a:lvl3pPr marL="869114" indent="0">
              <a:buNone/>
              <a:defRPr sz="2300"/>
            </a:lvl3pPr>
            <a:lvl4pPr marL="1303672" indent="0">
              <a:buNone/>
              <a:defRPr sz="1900"/>
            </a:lvl4pPr>
            <a:lvl5pPr marL="1738229" indent="0">
              <a:buNone/>
              <a:defRPr sz="1900"/>
            </a:lvl5pPr>
            <a:lvl6pPr marL="2172786" indent="0">
              <a:buNone/>
              <a:defRPr sz="1900"/>
            </a:lvl6pPr>
            <a:lvl7pPr marL="2607343" indent="0">
              <a:buNone/>
              <a:defRPr sz="1900"/>
            </a:lvl7pPr>
            <a:lvl8pPr marL="3041900" indent="0">
              <a:buNone/>
              <a:defRPr sz="1900"/>
            </a:lvl8pPr>
            <a:lvl9pPr marL="3476457" indent="0">
              <a:buNone/>
              <a:defRPr sz="19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94356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DC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809" y="388960"/>
            <a:ext cx="10247233" cy="1412092"/>
          </a:xfrm>
          <a:prstGeom prst="rect">
            <a:avLst/>
          </a:prstGeom>
        </p:spPr>
        <p:txBody>
          <a:bodyPr vert="horz" lIns="115882" tIns="57941" rIns="115882" bIns="57941"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6809" y="1944798"/>
            <a:ext cx="10247233" cy="4635384"/>
          </a:xfrm>
          <a:prstGeom prst="rect">
            <a:avLst/>
          </a:prstGeom>
        </p:spPr>
        <p:txBody>
          <a:bodyPr vert="horz" lIns="115882" tIns="57941" rIns="115882" bIns="57941"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16808" y="6771279"/>
            <a:ext cx="2673192" cy="388960"/>
          </a:xfrm>
          <a:prstGeom prst="rect">
            <a:avLst/>
          </a:prstGeom>
        </p:spPr>
        <p:txBody>
          <a:bodyPr vert="horz" lIns="115882" tIns="57941" rIns="115882" bIns="57941" rtlCol="0" anchor="ctr"/>
          <a:lstStyle>
            <a:lvl1pPr algn="l">
              <a:defRPr sz="1100">
                <a:solidFill>
                  <a:schemeClr val="tx1">
                    <a:tint val="75000"/>
                  </a:schemeClr>
                </a:solidFill>
              </a:defRPr>
            </a:lvl1p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3"/>
          </p:nvPr>
        </p:nvSpPr>
        <p:spPr>
          <a:xfrm>
            <a:off x="3935532" y="6771279"/>
            <a:ext cx="4009787" cy="388960"/>
          </a:xfrm>
          <a:prstGeom prst="rect">
            <a:avLst/>
          </a:prstGeom>
        </p:spPr>
        <p:txBody>
          <a:bodyPr vert="horz" lIns="115882" tIns="57941" rIns="115882" bIns="57941" rtlCol="0" anchor="ctr"/>
          <a:lstStyle>
            <a:lvl1pPr algn="ctr">
              <a:defRPr sz="11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390850" y="6771279"/>
            <a:ext cx="2673192" cy="388960"/>
          </a:xfrm>
          <a:prstGeom prst="rect">
            <a:avLst/>
          </a:prstGeom>
        </p:spPr>
        <p:txBody>
          <a:bodyPr vert="horz" lIns="115882" tIns="57941" rIns="115882" bIns="57941" rtlCol="0" anchor="ctr"/>
          <a:lstStyle>
            <a:lvl1pPr algn="r">
              <a:defRPr sz="1100">
                <a:solidFill>
                  <a:schemeClr val="tx1">
                    <a:tint val="75000"/>
                  </a:schemeClr>
                </a:solidFill>
              </a:defRPr>
            </a:lvl1p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49109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69114"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7279" indent="-217279" algn="l" defTabSz="869114"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1836" indent="-217279" algn="l" defTabSz="869114"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6393" indent="-217279" algn="l" defTabSz="869114"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950"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5507"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90064"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24622"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9179"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93736"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00.xml.rels><?xml version="1.0" encoding="UTF-8" standalone="yes"?>
<Relationships xmlns="http://schemas.openxmlformats.org/package/2006/relationships"><Relationship Id="rId2" Type="http://schemas.openxmlformats.org/officeDocument/2006/relationships/hyperlink" Target="18.4.5-1.txt"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18.2.3-2.tx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18.2.4-2.txt"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18.2.4-3.txt"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18.2.4-4.txt"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18.3.1-3.txt"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54.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18.3.3-2.txt"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18.4.4-1.txt"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61.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62.emf"/></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1" y="1330037"/>
            <a:ext cx="10580913"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18</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a:t>
            </a:r>
            <a:r>
              <a:rPr lang="en-US" altLang="zh-CN" sz="4400" b="1" dirty="0" err="1">
                <a:solidFill>
                  <a:srgbClr val="663300"/>
                </a:solidFill>
              </a:rPr>
              <a:t>MyWord</a:t>
            </a:r>
            <a:r>
              <a:rPr lang="zh-CN" altLang="zh-CN" sz="4400" b="1" dirty="0">
                <a:solidFill>
                  <a:srgbClr val="663300"/>
                </a:solidFill>
              </a:rPr>
              <a:t>字处理</a:t>
            </a:r>
            <a:r>
              <a:rPr lang="zh-CN" altLang="zh-CN" sz="4400" b="1" dirty="0" smtClean="0">
                <a:solidFill>
                  <a:srgbClr val="663300"/>
                </a:solidFill>
              </a:rPr>
              <a:t>软件</a:t>
            </a:r>
            <a:endParaRPr lang="zh-CN" altLang="zh-CN" sz="4400" b="1" dirty="0">
              <a:solidFill>
                <a:srgbClr val="663300"/>
              </a:solidFill>
            </a:endParaRPr>
          </a:p>
        </p:txBody>
      </p:sp>
      <p:sp>
        <p:nvSpPr>
          <p:cNvPr id="3" name="TextBox 2"/>
          <p:cNvSpPr txBox="1"/>
          <p:nvPr/>
        </p:nvSpPr>
        <p:spPr>
          <a:xfrm>
            <a:off x="5628904" y="3111333"/>
            <a:ext cx="5082639" cy="646331"/>
          </a:xfrm>
          <a:prstGeom prst="rect">
            <a:avLst/>
          </a:prstGeom>
          <a:noFill/>
        </p:spPr>
        <p:txBody>
          <a:bodyPr wrap="square" rtlCol="0">
            <a:spAutoFit/>
          </a:bodyPr>
          <a:lstStyle/>
          <a:p>
            <a:r>
              <a:rPr lang="en-US" altLang="zh-CN" sz="3600" b="1" dirty="0" smtClean="0"/>
              <a:t>——</a:t>
            </a:r>
            <a:r>
              <a:rPr lang="zh-CN" altLang="zh-CN" sz="3600" b="1" dirty="0"/>
              <a:t>核心功能界面演示</a:t>
            </a:r>
          </a:p>
        </p:txBody>
      </p:sp>
    </p:spTree>
    <p:extLst>
      <p:ext uri="{BB962C8B-B14F-4D97-AF65-F5344CB8AC3E}">
        <p14:creationId xmlns:p14="http://schemas.microsoft.com/office/powerpoint/2010/main" val="489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TextBox 2"/>
          <p:cNvSpPr txBox="1"/>
          <p:nvPr/>
        </p:nvSpPr>
        <p:spPr>
          <a:xfrm>
            <a:off x="914400" y="1009403"/>
            <a:ext cx="10141527" cy="923330"/>
          </a:xfrm>
          <a:prstGeom prst="rect">
            <a:avLst/>
          </a:prstGeom>
          <a:noFill/>
        </p:spPr>
        <p:txBody>
          <a:bodyPr wrap="square" rtlCol="0">
            <a:spAutoFit/>
          </a:bodyPr>
          <a:lstStyle/>
          <a:p>
            <a:pPr indent="450850"/>
            <a:r>
              <a:rPr lang="zh-CN" altLang="zh-CN" sz="1800" b="1" dirty="0"/>
              <a:t>（</a:t>
            </a:r>
            <a:r>
              <a:rPr lang="en-US" altLang="zh-CN" sz="1800" b="1" dirty="0"/>
              <a:t>3</a:t>
            </a:r>
            <a:r>
              <a:rPr lang="zh-CN" altLang="zh-CN" sz="1800" b="1" dirty="0"/>
              <a:t>）编辑菜单项属性</a:t>
            </a:r>
          </a:p>
          <a:p>
            <a:pPr indent="450850"/>
            <a:r>
              <a:rPr lang="zh-CN" altLang="zh-CN" sz="1800" dirty="0"/>
              <a:t>在菜单项编辑器子窗口中，右击要编辑的菜单项条目，从弹出的菜单中选择“编辑</a:t>
            </a:r>
            <a:r>
              <a:rPr lang="en-US" altLang="zh-CN" sz="1800" dirty="0"/>
              <a:t>...</a:t>
            </a:r>
            <a:r>
              <a:rPr lang="zh-CN" altLang="zh-CN" sz="1800" dirty="0"/>
              <a:t>”项，打开该菜单项的“编辑动作”对话框，在其中编辑菜单项的各项属性，如图</a:t>
            </a:r>
            <a:r>
              <a:rPr lang="en-US" altLang="zh-CN" sz="1800" dirty="0"/>
              <a:t>18.5</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54003820"/>
              </p:ext>
            </p:extLst>
          </p:nvPr>
        </p:nvGraphicFramePr>
        <p:xfrm>
          <a:off x="2798069" y="2054430"/>
          <a:ext cx="6065429" cy="4577377"/>
        </p:xfrm>
        <a:graphic>
          <a:graphicData uri="http://schemas.openxmlformats.org/presentationml/2006/ole">
            <mc:AlternateContent xmlns:mc="http://schemas.openxmlformats.org/markup-compatibility/2006">
              <mc:Choice xmlns:v="urn:schemas-microsoft-com:vml" Requires="v">
                <p:oleObj spid="_x0000_s4112" name="Visio" r:id="rId3" imgW="8075551" imgH="6084843" progId="Visio.Drawing.11">
                  <p:embed/>
                </p:oleObj>
              </mc:Choice>
              <mc:Fallback>
                <p:oleObj name="Visio" r:id="rId3" imgW="8075551" imgH="608484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069" y="2054430"/>
                        <a:ext cx="6065429" cy="4577377"/>
                      </a:xfrm>
                      <a:prstGeom prst="rect">
                        <a:avLst/>
                      </a:prstGeom>
                      <a:noFill/>
                    </p:spPr>
                  </p:pic>
                </p:oleObj>
              </mc:Fallback>
            </mc:AlternateContent>
          </a:graphicData>
        </a:graphic>
      </p:graphicFrame>
    </p:spTree>
    <p:extLst>
      <p:ext uri="{BB962C8B-B14F-4D97-AF65-F5344CB8AC3E}">
        <p14:creationId xmlns:p14="http://schemas.microsoft.com/office/powerpoint/2010/main" val="30912401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．添加打印模块支持</a:t>
            </a:r>
          </a:p>
        </p:txBody>
      </p:sp>
      <p:sp>
        <p:nvSpPr>
          <p:cNvPr id="3" name="TextBox 2"/>
          <p:cNvSpPr txBox="1"/>
          <p:nvPr/>
        </p:nvSpPr>
        <p:spPr>
          <a:xfrm>
            <a:off x="748145" y="1009403"/>
            <a:ext cx="10367159" cy="923330"/>
          </a:xfrm>
          <a:prstGeom prst="rect">
            <a:avLst/>
          </a:prstGeom>
          <a:noFill/>
        </p:spPr>
        <p:txBody>
          <a:bodyPr wrap="square" rtlCol="0">
            <a:spAutoFit/>
          </a:bodyPr>
          <a:lstStyle/>
          <a:p>
            <a:pPr indent="534988"/>
            <a:r>
              <a:rPr lang="en-US" altLang="zh-CN" sz="1800" dirty="0" err="1"/>
              <a:t>Qt</a:t>
            </a:r>
            <a:r>
              <a:rPr lang="en-US" altLang="zh-CN" sz="1800" dirty="0"/>
              <a:t> 5</a:t>
            </a:r>
            <a:r>
              <a:rPr lang="zh-CN" altLang="zh-CN" sz="1800" dirty="0"/>
              <a:t>将使用打印相关的类单独放到了</a:t>
            </a:r>
            <a:r>
              <a:rPr lang="en-US" altLang="zh-CN" sz="1800" dirty="0" err="1"/>
              <a:t>QtPrintSupport</a:t>
            </a:r>
            <a:r>
              <a:rPr lang="zh-CN" altLang="zh-CN" sz="1800" dirty="0"/>
              <a:t>模块中，因此需要在项目</a:t>
            </a:r>
            <a:r>
              <a:rPr lang="zh-CN" altLang="zh-CN" sz="1800" dirty="0">
                <a:hlinkClick r:id="rId2" action="ppaction://hlinkfile"/>
              </a:rPr>
              <a:t>配置文件</a:t>
            </a:r>
            <a:r>
              <a:rPr lang="en-US" altLang="zh-CN" sz="1800" dirty="0">
                <a:hlinkClick r:id="rId2" action="ppaction://hlinkfile"/>
              </a:rPr>
              <a:t>MyWord.pro</a:t>
            </a:r>
            <a:r>
              <a:rPr lang="zh-CN" altLang="zh-CN" sz="1800" dirty="0">
                <a:hlinkClick r:id="rId2" action="ppaction://hlinkfile"/>
              </a:rPr>
              <a:t>中添加</a:t>
            </a:r>
            <a:r>
              <a:rPr lang="zh-CN" altLang="zh-CN" sz="1800" dirty="0" smtClean="0">
                <a:hlinkClick r:id="rId2" action="ppaction://hlinkfile"/>
              </a:rPr>
              <a:t>支持</a:t>
            </a:r>
            <a:r>
              <a:rPr lang="zh-CN" altLang="en-US" sz="1800" dirty="0" smtClean="0">
                <a:hlinkClick r:id="rId2" action="ppaction://hlinkfile"/>
              </a:rPr>
              <a:t>。</a:t>
            </a:r>
            <a:endParaRPr lang="en-US" altLang="zh-CN" sz="1800" dirty="0" smtClean="0"/>
          </a:p>
          <a:p>
            <a:pPr indent="534988"/>
            <a:r>
              <a:rPr lang="zh-CN" altLang="zh-CN" sz="1800" dirty="0"/>
              <a:t>还要在“</a:t>
            </a:r>
            <a:r>
              <a:rPr lang="en-US" altLang="zh-CN" sz="1800" dirty="0" err="1"/>
              <a:t>mainwindow.h</a:t>
            </a:r>
            <a:r>
              <a:rPr lang="zh-CN" altLang="zh-CN" sz="1800" dirty="0"/>
              <a:t>”中包含头文件</a:t>
            </a:r>
            <a:r>
              <a:rPr lang="zh-CN" altLang="zh-CN" sz="1800" dirty="0" smtClean="0"/>
              <a:t>：</a:t>
            </a:r>
            <a:endParaRPr lang="zh-CN" altLang="zh-CN" sz="1800" dirty="0"/>
          </a:p>
        </p:txBody>
      </p:sp>
      <p:sp>
        <p:nvSpPr>
          <p:cNvPr id="4" name="圆角矩形 3"/>
          <p:cNvSpPr/>
          <p:nvPr/>
        </p:nvSpPr>
        <p:spPr>
          <a:xfrm>
            <a:off x="1450171" y="1932733"/>
            <a:ext cx="9225746" cy="970478"/>
          </a:xfrm>
          <a:prstGeom prst="roundRect">
            <a:avLst/>
          </a:prstGeom>
          <a:solidFill>
            <a:srgbClr val="DDDDDD"/>
          </a:solidFill>
        </p:spPr>
        <p:txBody>
          <a:bodyPr wrap="square">
            <a:spAutoFit/>
          </a:bodyPr>
          <a:lstStyle/>
          <a:p>
            <a:r>
              <a:rPr lang="en-US" altLang="zh-CN" dirty="0"/>
              <a:t>#include &lt;</a:t>
            </a:r>
            <a:r>
              <a:rPr lang="en-US" altLang="zh-CN" dirty="0" err="1"/>
              <a:t>QPrintDialog</a:t>
            </a:r>
            <a:r>
              <a:rPr lang="en-US" altLang="zh-CN" dirty="0"/>
              <a:t>&gt;</a:t>
            </a:r>
            <a:endParaRPr lang="zh-CN" altLang="zh-CN" dirty="0"/>
          </a:p>
          <a:p>
            <a:r>
              <a:rPr lang="en-US" altLang="zh-CN" dirty="0"/>
              <a:t>#include &lt;</a:t>
            </a:r>
            <a:r>
              <a:rPr lang="en-US" altLang="zh-CN" dirty="0" err="1"/>
              <a:t>QPrinter</a:t>
            </a:r>
            <a:r>
              <a:rPr lang="en-US" altLang="zh-CN" dirty="0"/>
              <a:t>&gt;</a:t>
            </a:r>
            <a:endParaRPr lang="zh-CN" altLang="zh-CN" dirty="0"/>
          </a:p>
          <a:p>
            <a:r>
              <a:rPr lang="en-US" altLang="zh-CN" dirty="0"/>
              <a:t>#include &lt;</a:t>
            </a:r>
            <a:r>
              <a:rPr lang="en-US" altLang="zh-CN" dirty="0" err="1"/>
              <a:t>QPrintPreviewDialog</a:t>
            </a:r>
            <a:r>
              <a:rPr lang="en-US" altLang="zh-CN" dirty="0"/>
              <a:t>&gt;</a:t>
            </a:r>
            <a:endParaRPr lang="zh-CN" altLang="zh-CN" dirty="0"/>
          </a:p>
        </p:txBody>
      </p:sp>
      <p:sp>
        <p:nvSpPr>
          <p:cNvPr id="5" name="矩形 4"/>
          <p:cNvSpPr/>
          <p:nvPr/>
        </p:nvSpPr>
        <p:spPr>
          <a:xfrm>
            <a:off x="1450171" y="2903211"/>
            <a:ext cx="4271490"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”中也要包含头文件：</a:t>
            </a:r>
          </a:p>
        </p:txBody>
      </p:sp>
      <p:sp>
        <p:nvSpPr>
          <p:cNvPr id="6" name="圆角矩形 5"/>
          <p:cNvSpPr/>
          <p:nvPr/>
        </p:nvSpPr>
        <p:spPr>
          <a:xfrm>
            <a:off x="1450171" y="3272543"/>
            <a:ext cx="9225746" cy="391597"/>
          </a:xfrm>
          <a:prstGeom prst="roundRect">
            <a:avLst/>
          </a:prstGeom>
          <a:solidFill>
            <a:srgbClr val="DDDDDD"/>
          </a:solidFill>
        </p:spPr>
        <p:txBody>
          <a:bodyPr wrap="square">
            <a:spAutoFit/>
          </a:bodyPr>
          <a:lstStyle/>
          <a:p>
            <a:r>
              <a:rPr lang="en-US" altLang="zh-CN" dirty="0"/>
              <a:t>#include &lt;</a:t>
            </a:r>
            <a:r>
              <a:rPr lang="en-US" altLang="zh-CN" dirty="0" err="1"/>
              <a:t>QPrinter</a:t>
            </a:r>
            <a:r>
              <a:rPr lang="en-US" altLang="zh-CN" dirty="0"/>
              <a:t>&gt;</a:t>
            </a:r>
            <a:endParaRPr lang="zh-CN" altLang="zh-CN" dirty="0"/>
          </a:p>
        </p:txBody>
      </p:sp>
    </p:spTree>
    <p:extLst>
      <p:ext uri="{BB962C8B-B14F-4D97-AF65-F5344CB8AC3E}">
        <p14:creationId xmlns:p14="http://schemas.microsoft.com/office/powerpoint/2010/main" val="983963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2</a:t>
            </a:r>
            <a:r>
              <a:rPr lang="zh-CN" altLang="zh-CN" sz="2400" b="1" dirty="0"/>
              <a:t>．实现打印及预览功能</a:t>
            </a:r>
          </a:p>
        </p:txBody>
      </p:sp>
      <p:sp>
        <p:nvSpPr>
          <p:cNvPr id="3" name="矩形 2"/>
          <p:cNvSpPr/>
          <p:nvPr/>
        </p:nvSpPr>
        <p:spPr>
          <a:xfrm>
            <a:off x="1043350" y="958298"/>
            <a:ext cx="5933034" cy="369332"/>
          </a:xfrm>
          <a:prstGeom prst="rect">
            <a:avLst/>
          </a:prstGeom>
        </p:spPr>
        <p:txBody>
          <a:bodyPr wrap="none">
            <a:spAutoFit/>
          </a:bodyPr>
          <a:lstStyle/>
          <a:p>
            <a:r>
              <a:rPr lang="zh-CN" altLang="zh-CN" sz="1800" dirty="0"/>
              <a:t>为“文件”→“打印”“打印预览”菜单项添加槽函数：</a:t>
            </a:r>
          </a:p>
        </p:txBody>
      </p:sp>
      <p:sp>
        <p:nvSpPr>
          <p:cNvPr id="4" name="TextBox 3"/>
          <p:cNvSpPr txBox="1"/>
          <p:nvPr/>
        </p:nvSpPr>
        <p:spPr>
          <a:xfrm>
            <a:off x="1136845" y="1425039"/>
            <a:ext cx="9669700" cy="2565142"/>
          </a:xfrm>
          <a:prstGeom prst="roundRect">
            <a:avLst>
              <a:gd name="adj" fmla="val 833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on_printAction_triggered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docPrint</a:t>
            </a:r>
            <a:r>
              <a:rPr lang="en-US" altLang="zh-CN" dirty="0"/>
              <a:t>();						//</a:t>
            </a:r>
            <a:r>
              <a:rPr lang="zh-CN" altLang="zh-CN" dirty="0"/>
              <a:t>打印功能</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on_printPreviewAction_triggered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docPrintPreview</a:t>
            </a:r>
            <a:r>
              <a:rPr lang="en-US" altLang="zh-CN" dirty="0"/>
              <a:t>();				</a:t>
            </a:r>
            <a:r>
              <a:rPr lang="en-US" altLang="zh-CN" dirty="0" smtClean="0"/>
              <a:t>	//</a:t>
            </a:r>
            <a:r>
              <a:rPr lang="zh-CN" altLang="zh-CN" dirty="0"/>
              <a:t>打印预览功能</a:t>
            </a:r>
          </a:p>
          <a:p>
            <a:r>
              <a:rPr lang="en-US" altLang="zh-CN" dirty="0" smtClean="0"/>
              <a:t>}</a:t>
            </a:r>
          </a:p>
        </p:txBody>
      </p:sp>
      <p:sp>
        <p:nvSpPr>
          <p:cNvPr id="5" name="矩形 4"/>
          <p:cNvSpPr/>
          <p:nvPr/>
        </p:nvSpPr>
        <p:spPr>
          <a:xfrm>
            <a:off x="1136845" y="4093383"/>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6" name="TextBox 5"/>
          <p:cNvSpPr txBox="1"/>
          <p:nvPr/>
        </p:nvSpPr>
        <p:spPr>
          <a:xfrm>
            <a:off x="1136845" y="4462715"/>
            <a:ext cx="9669700" cy="1742361"/>
          </a:xfrm>
          <a:prstGeom prst="roundRect">
            <a:avLst>
              <a:gd name="adj" fmla="val 8332"/>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a:t>
            </a:r>
            <a:r>
              <a:rPr lang="en-US" altLang="zh-CN" b="1" dirty="0"/>
              <a:t>void </a:t>
            </a:r>
            <a:r>
              <a:rPr lang="en-US" altLang="zh-CN" b="1" dirty="0" err="1"/>
              <a:t>docPrint</a:t>
            </a:r>
            <a:r>
              <a:rPr lang="en-US" altLang="zh-CN" b="1" dirty="0"/>
              <a:t>();</a:t>
            </a:r>
            <a:endParaRPr lang="zh-CN" altLang="zh-CN" b="1" dirty="0"/>
          </a:p>
          <a:p>
            <a:r>
              <a:rPr lang="en-US" altLang="zh-CN" b="1" dirty="0"/>
              <a:t>    void </a:t>
            </a:r>
            <a:r>
              <a:rPr lang="en-US" altLang="zh-CN" b="1" dirty="0" err="1"/>
              <a:t>docPrintPreview</a:t>
            </a:r>
            <a:r>
              <a:rPr lang="en-US" altLang="zh-CN" b="1" dirty="0"/>
              <a:t>();</a:t>
            </a:r>
            <a:endParaRPr lang="zh-CN" altLang="zh-CN" b="1" dirty="0"/>
          </a:p>
          <a:p>
            <a:r>
              <a:rPr lang="en-US" altLang="zh-CN" b="1" dirty="0"/>
              <a:t>    void </a:t>
            </a:r>
            <a:r>
              <a:rPr lang="en-US" altLang="zh-CN" b="1" dirty="0" err="1"/>
              <a:t>printPreview</a:t>
            </a:r>
            <a:r>
              <a:rPr lang="en-US" altLang="zh-CN" b="1" dirty="0"/>
              <a:t>(</a:t>
            </a:r>
            <a:r>
              <a:rPr lang="en-US" altLang="zh-CN" b="1" dirty="0" err="1"/>
              <a:t>QPrinter</a:t>
            </a:r>
            <a:r>
              <a:rPr lang="en-US" altLang="zh-CN" b="1" dirty="0"/>
              <a:t> *);</a:t>
            </a:r>
            <a:endParaRPr lang="zh-CN" altLang="zh-CN" b="1" dirty="0"/>
          </a:p>
        </p:txBody>
      </p:sp>
    </p:spTree>
    <p:extLst>
      <p:ext uri="{BB962C8B-B14F-4D97-AF65-F5344CB8AC3E}">
        <p14:creationId xmlns:p14="http://schemas.microsoft.com/office/powerpoint/2010/main" val="7890663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2</a:t>
            </a:r>
            <a:r>
              <a:rPr lang="zh-CN" altLang="zh-CN" sz="2400" b="1" dirty="0"/>
              <a:t>．实现打印及预览功能</a:t>
            </a:r>
          </a:p>
        </p:txBody>
      </p:sp>
      <p:sp>
        <p:nvSpPr>
          <p:cNvPr id="3" name="TextBox 2"/>
          <p:cNvSpPr txBox="1"/>
          <p:nvPr/>
        </p:nvSpPr>
        <p:spPr>
          <a:xfrm>
            <a:off x="819397" y="1056904"/>
            <a:ext cx="10379034" cy="1200329"/>
          </a:xfrm>
          <a:prstGeom prst="rect">
            <a:avLst/>
          </a:prstGeom>
          <a:noFill/>
        </p:spPr>
        <p:txBody>
          <a:bodyPr wrap="square" rtlCol="0">
            <a:spAutoFit/>
          </a:bodyPr>
          <a:lstStyle/>
          <a:p>
            <a:pPr indent="450850"/>
            <a:r>
              <a:rPr lang="zh-CN" altLang="zh-CN" sz="1800" dirty="0"/>
              <a:t>最后，在“</a:t>
            </a:r>
            <a:r>
              <a:rPr lang="en-US" altLang="zh-CN" sz="1800" dirty="0"/>
              <a:t>mainwindow.cpp</a:t>
            </a:r>
            <a:r>
              <a:rPr lang="zh-CN" altLang="zh-CN" sz="1800" dirty="0"/>
              <a:t>”文件中实现以上各方法的</a:t>
            </a:r>
            <a:r>
              <a:rPr lang="zh-CN" altLang="zh-CN" sz="1800" dirty="0" smtClean="0"/>
              <a:t>代码</a:t>
            </a:r>
            <a:r>
              <a:rPr lang="zh-CN" altLang="en-US" sz="1800" dirty="0" smtClean="0"/>
              <a:t>。</a:t>
            </a:r>
            <a:endParaRPr lang="zh-CN" altLang="zh-CN" sz="1800" dirty="0"/>
          </a:p>
          <a:p>
            <a:pPr indent="450850"/>
            <a:r>
              <a:rPr lang="zh-CN" altLang="zh-CN" sz="1800" dirty="0"/>
              <a:t>运行程序，打开“</a:t>
            </a:r>
            <a:r>
              <a:rPr lang="en-US" altLang="zh-CN" sz="1800" dirty="0"/>
              <a:t>Word</a:t>
            </a:r>
            <a:r>
              <a:rPr lang="zh-CN" altLang="zh-CN" sz="1800" dirty="0"/>
              <a:t>文档</a:t>
            </a:r>
            <a:r>
              <a:rPr lang="en-US" altLang="zh-CN" sz="1800" dirty="0"/>
              <a:t> 1</a:t>
            </a:r>
            <a:r>
              <a:rPr lang="zh-CN" altLang="zh-CN" sz="1800" dirty="0"/>
              <a:t>”，选择“文件”→“打印”菜单项，弹出如图</a:t>
            </a:r>
            <a:r>
              <a:rPr lang="en-US" altLang="zh-CN" sz="1800" dirty="0"/>
              <a:t>18.40</a:t>
            </a:r>
            <a:r>
              <a:rPr lang="zh-CN" altLang="zh-CN" sz="1800" dirty="0"/>
              <a:t>所示的“打印”对话框。选择“文件”→“打印预览”菜单项，在弹出的“</a:t>
            </a:r>
            <a:r>
              <a:rPr lang="en-US" altLang="zh-CN" sz="1800" dirty="0"/>
              <a:t>Print Preview</a:t>
            </a:r>
            <a:r>
              <a:rPr lang="zh-CN" altLang="zh-CN" sz="1800" dirty="0"/>
              <a:t>”对话框中可看到“</a:t>
            </a:r>
            <a:r>
              <a:rPr lang="en-US" altLang="zh-CN" sz="1800" dirty="0"/>
              <a:t>Word</a:t>
            </a:r>
            <a:r>
              <a:rPr lang="zh-CN" altLang="zh-CN" sz="1800" dirty="0"/>
              <a:t>文档</a:t>
            </a:r>
            <a:r>
              <a:rPr lang="en-US" altLang="zh-CN" sz="1800" dirty="0"/>
              <a:t> 1</a:t>
            </a:r>
            <a:r>
              <a:rPr lang="zh-CN" altLang="zh-CN" sz="1800" dirty="0"/>
              <a:t>”打印的整体效果</a:t>
            </a:r>
            <a:r>
              <a:rPr lang="zh-CN" altLang="zh-CN" sz="1800" dirty="0" smtClean="0"/>
              <a:t>。</a:t>
            </a:r>
            <a:endParaRPr lang="zh-CN" altLang="zh-CN" sz="18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789" y="2380594"/>
            <a:ext cx="4048249" cy="376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99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TextBox 2"/>
          <p:cNvSpPr txBox="1"/>
          <p:nvPr/>
        </p:nvSpPr>
        <p:spPr>
          <a:xfrm>
            <a:off x="855023" y="1045029"/>
            <a:ext cx="10189029" cy="1477328"/>
          </a:xfrm>
          <a:prstGeom prst="rect">
            <a:avLst/>
          </a:prstGeom>
          <a:noFill/>
        </p:spPr>
        <p:txBody>
          <a:bodyPr wrap="square" rtlCol="0">
            <a:spAutoFit/>
          </a:bodyPr>
          <a:lstStyle/>
          <a:p>
            <a:pPr indent="450850"/>
            <a:r>
              <a:rPr lang="zh-CN" altLang="zh-CN" sz="1800" b="1" dirty="0"/>
              <a:t>（</a:t>
            </a:r>
            <a:r>
              <a:rPr lang="en-US" altLang="zh-CN" sz="1800" b="1" dirty="0"/>
              <a:t>4</a:t>
            </a:r>
            <a:r>
              <a:rPr lang="zh-CN" altLang="zh-CN" sz="1800" b="1" dirty="0"/>
              <a:t>）设置菜单项图标</a:t>
            </a:r>
          </a:p>
          <a:p>
            <a:pPr indent="450850" fontAlgn="ctr"/>
            <a:r>
              <a:rPr lang="zh-CN" altLang="zh-CN" sz="1800" dirty="0"/>
              <a:t>菜单项图标运行时显示在其文字标签之前（与工具栏对应按钮的图标一致），用于表示该菜单项所具备的功能。设置菜单项图标的方法是：单击“编辑动作”对话框的“图标”栏右侧的</a:t>
            </a:r>
            <a:r>
              <a:rPr lang="en-US" altLang="zh-CN" sz="1800" dirty="0"/>
              <a:t> </a:t>
            </a:r>
            <a:r>
              <a:rPr lang="zh-CN" altLang="zh-CN" sz="1800" dirty="0"/>
              <a:t>按钮右端的下拉箭头，在弹出的列表中选择“选择文件</a:t>
            </a:r>
            <a:r>
              <a:rPr lang="en-US" altLang="zh-CN" sz="1800" dirty="0"/>
              <a:t>...</a:t>
            </a:r>
            <a:r>
              <a:rPr lang="zh-CN" altLang="zh-CN" sz="1800" dirty="0"/>
              <a:t>”项，弹出“选择一个像素映射”对话框，选择事先准备好的图片资源打开即可，如图</a:t>
            </a:r>
            <a:r>
              <a:rPr lang="en-US" altLang="zh-CN" sz="1800" dirty="0"/>
              <a:t>18.6</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68740082"/>
              </p:ext>
            </p:extLst>
          </p:nvPr>
        </p:nvGraphicFramePr>
        <p:xfrm>
          <a:off x="1866290" y="2652985"/>
          <a:ext cx="8166493" cy="3094671"/>
        </p:xfrm>
        <a:graphic>
          <a:graphicData uri="http://schemas.openxmlformats.org/presentationml/2006/ole">
            <mc:AlternateContent xmlns:mc="http://schemas.openxmlformats.org/markup-compatibility/2006">
              <mc:Choice xmlns:v="urn:schemas-microsoft-com:vml" Requires="v">
                <p:oleObj spid="_x0000_s7184" name="Visio" r:id="rId3" imgW="7714910" imgH="2926890" progId="Visio.Drawing.11">
                  <p:embed/>
                </p:oleObj>
              </mc:Choice>
              <mc:Fallback>
                <p:oleObj name="Visio" r:id="rId3" imgW="7714910" imgH="292689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290" y="2652985"/>
                        <a:ext cx="8166493" cy="3094671"/>
                      </a:xfrm>
                      <a:prstGeom prst="rect">
                        <a:avLst/>
                      </a:prstGeom>
                      <a:noFill/>
                    </p:spPr>
                  </p:pic>
                </p:oleObj>
              </mc:Fallback>
            </mc:AlternateContent>
          </a:graphicData>
        </a:graphic>
      </p:graphicFrame>
    </p:spTree>
    <p:extLst>
      <p:ext uri="{BB962C8B-B14F-4D97-AF65-F5344CB8AC3E}">
        <p14:creationId xmlns:p14="http://schemas.microsoft.com/office/powerpoint/2010/main" val="280673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TextBox 2"/>
          <p:cNvSpPr txBox="1"/>
          <p:nvPr/>
        </p:nvSpPr>
        <p:spPr>
          <a:xfrm>
            <a:off x="866899" y="1009403"/>
            <a:ext cx="10248405" cy="923330"/>
          </a:xfrm>
          <a:prstGeom prst="rect">
            <a:avLst/>
          </a:prstGeom>
          <a:noFill/>
        </p:spPr>
        <p:txBody>
          <a:bodyPr wrap="square" rtlCol="0">
            <a:spAutoFit/>
          </a:bodyPr>
          <a:lstStyle/>
          <a:p>
            <a:pPr indent="450850"/>
            <a:r>
              <a:rPr lang="zh-CN" altLang="zh-CN" sz="1800" b="1" dirty="0"/>
              <a:t>（</a:t>
            </a:r>
            <a:r>
              <a:rPr lang="en-US" altLang="zh-CN" sz="1800" b="1" dirty="0"/>
              <a:t>5</a:t>
            </a:r>
            <a:r>
              <a:rPr lang="zh-CN" altLang="zh-CN" sz="1800" b="1" dirty="0"/>
              <a:t>）设置菜单项状态提示</a:t>
            </a:r>
          </a:p>
          <a:p>
            <a:pPr indent="450850"/>
            <a:r>
              <a:rPr lang="zh-CN" altLang="zh-CN" sz="1800" dirty="0"/>
              <a:t>菜单项状态提示指运行时显示在应用程序底部状态栏上的提示文字，当用户将鼠标指针置于该菜单项上时就会显示出来，向用户说明此菜单项的功能，如图</a:t>
            </a:r>
            <a:r>
              <a:rPr lang="en-US" altLang="zh-CN" sz="1800" dirty="0"/>
              <a:t>18.7</a:t>
            </a:r>
            <a:r>
              <a:rPr lang="zh-CN" altLang="zh-CN" sz="1800" dirty="0"/>
              <a:t>所示</a:t>
            </a:r>
            <a:r>
              <a:rPr lang="zh-CN" altLang="zh-CN" sz="1800" dirty="0" smtClean="0"/>
              <a:t>。</a:t>
            </a:r>
            <a:endParaRPr lang="zh-CN" altLang="zh-CN" sz="1800" dirty="0"/>
          </a:p>
        </p:txBody>
      </p:sp>
      <p:pic>
        <p:nvPicPr>
          <p:cNvPr id="8194" name="Picture 2" descr="18-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181" y="2089521"/>
            <a:ext cx="6651068" cy="417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33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TextBox 2"/>
          <p:cNvSpPr txBox="1"/>
          <p:nvPr/>
        </p:nvSpPr>
        <p:spPr>
          <a:xfrm>
            <a:off x="831273" y="1092530"/>
            <a:ext cx="10414659" cy="923330"/>
          </a:xfrm>
          <a:prstGeom prst="rect">
            <a:avLst/>
          </a:prstGeom>
          <a:noFill/>
        </p:spPr>
        <p:txBody>
          <a:bodyPr wrap="square" rtlCol="0">
            <a:spAutoFit/>
          </a:bodyPr>
          <a:lstStyle/>
          <a:p>
            <a:pPr indent="450850"/>
            <a:r>
              <a:rPr lang="zh-CN" altLang="zh-CN" sz="1800" dirty="0"/>
              <a:t>菜单项状态提示无法通过“编辑动作”对话框设置，只能在该菜单项的“属性”窗口中设置，选中菜单项编辑器中要进行设置的菜单项条目，在窗体设计区右下方的“属性”窗口中设置“</a:t>
            </a:r>
            <a:r>
              <a:rPr lang="en-US" altLang="zh-CN" sz="1800" dirty="0" err="1"/>
              <a:t>statusTip</a:t>
            </a:r>
            <a:r>
              <a:rPr lang="zh-CN" altLang="zh-CN" sz="1800" dirty="0"/>
              <a:t>”的内容即可，如图</a:t>
            </a:r>
            <a:r>
              <a:rPr lang="en-US" altLang="zh-CN" sz="1800" dirty="0"/>
              <a:t>18.8</a:t>
            </a:r>
            <a:r>
              <a:rPr lang="zh-CN" altLang="zh-CN" sz="1800" dirty="0"/>
              <a:t>所示，这里为“新建”菜单项设置的状态提示文字为“创建一个新文档”</a:t>
            </a:r>
            <a:r>
              <a:rPr lang="zh-CN" altLang="zh-CN" sz="1800" dirty="0" smtClean="0"/>
              <a:t>。</a:t>
            </a:r>
            <a:endParaRPr lang="zh-CN" altLang="zh-CN" sz="1800" dirty="0"/>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555" y="2147887"/>
            <a:ext cx="2975924" cy="394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97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TextBox 2"/>
          <p:cNvSpPr txBox="1"/>
          <p:nvPr/>
        </p:nvSpPr>
        <p:spPr>
          <a:xfrm>
            <a:off x="1258784" y="1021278"/>
            <a:ext cx="9856520" cy="615553"/>
          </a:xfrm>
          <a:prstGeom prst="rect">
            <a:avLst/>
          </a:prstGeom>
          <a:noFill/>
        </p:spPr>
        <p:txBody>
          <a:bodyPr wrap="square" rtlCol="0">
            <a:spAutoFit/>
          </a:bodyPr>
          <a:lstStyle/>
          <a:p>
            <a:r>
              <a:rPr lang="zh-CN" altLang="zh-CN" b="1" dirty="0"/>
              <a:t>（</a:t>
            </a:r>
            <a:r>
              <a:rPr lang="en-US" altLang="zh-CN" b="1" dirty="0"/>
              <a:t>1</a:t>
            </a:r>
            <a:r>
              <a:rPr lang="zh-CN" altLang="zh-CN" b="1" dirty="0"/>
              <a:t>）“文件”主菜单</a:t>
            </a:r>
          </a:p>
          <a:p>
            <a:r>
              <a:rPr lang="zh-CN" altLang="zh-CN" dirty="0"/>
              <a:t>“文件”主菜单各功能项的设计见表</a:t>
            </a:r>
            <a:r>
              <a:rPr lang="en-US" altLang="zh-CN" dirty="0"/>
              <a:t>18.1</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632298969"/>
              </p:ext>
            </p:extLst>
          </p:nvPr>
        </p:nvGraphicFramePr>
        <p:xfrm>
          <a:off x="1401180" y="1724417"/>
          <a:ext cx="8965977" cy="2773999"/>
        </p:xfrm>
        <a:graphic>
          <a:graphicData uri="http://schemas.openxmlformats.org/drawingml/2006/table">
            <a:tbl>
              <a:tblPr firstRow="1" firstCol="1" bandRow="1"/>
              <a:tblGrid>
                <a:gridCol w="1545734"/>
                <a:gridCol w="1986861"/>
                <a:gridCol w="1567253"/>
                <a:gridCol w="1377174"/>
                <a:gridCol w="2488955"/>
              </a:tblGrid>
              <a:tr h="299540">
                <a:tc>
                  <a:txBody>
                    <a:bodyPr/>
                    <a:lstStyle/>
                    <a:p>
                      <a:pPr indent="266700" algn="ctr">
                        <a:lnSpc>
                          <a:spcPts val="1400"/>
                        </a:lnSpc>
                        <a:spcAft>
                          <a:spcPts val="0"/>
                        </a:spcAft>
                      </a:pPr>
                      <a:r>
                        <a:rPr lang="zh-CN" sz="1400" kern="100" dirty="0">
                          <a:effectLst/>
                          <a:latin typeface="Arial"/>
                          <a:ea typeface="黑体"/>
                          <a:cs typeface="Arial"/>
                        </a:rPr>
                        <a:t>名</a:t>
                      </a:r>
                      <a:r>
                        <a:rPr lang="en-US" sz="1400" kern="100" dirty="0">
                          <a:effectLst/>
                          <a:latin typeface="Arial"/>
                          <a:ea typeface="黑体"/>
                        </a:rPr>
                        <a:t>    </a:t>
                      </a:r>
                      <a:r>
                        <a:rPr lang="zh-CN" sz="1400" kern="100" dirty="0">
                          <a:effectLst/>
                          <a:latin typeface="Arial"/>
                          <a:ea typeface="黑体"/>
                          <a:cs typeface="Arial"/>
                        </a:rPr>
                        <a:t>称</a:t>
                      </a:r>
                      <a:endParaRPr lang="zh-CN" sz="1400" kern="10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对</a:t>
                      </a:r>
                      <a:r>
                        <a:rPr lang="en-US" sz="1400" kern="100">
                          <a:effectLst/>
                          <a:latin typeface="Arial"/>
                          <a:ea typeface="黑体"/>
                        </a:rPr>
                        <a:t>  </a:t>
                      </a:r>
                      <a:r>
                        <a:rPr lang="zh-CN" sz="1400" kern="100">
                          <a:effectLst/>
                          <a:latin typeface="Arial"/>
                          <a:ea typeface="黑体"/>
                          <a:cs typeface="Arial"/>
                        </a:rPr>
                        <a:t>象</a:t>
                      </a:r>
                      <a:r>
                        <a:rPr lang="zh-CN" sz="1400" kern="100">
                          <a:effectLst/>
                          <a:latin typeface="Times New Roman"/>
                          <a:ea typeface="Arial"/>
                        </a:rPr>
                        <a:t>  </a:t>
                      </a:r>
                      <a:r>
                        <a:rPr lang="zh-CN" sz="1400" kern="100">
                          <a:effectLst/>
                          <a:latin typeface="Arial"/>
                          <a:ea typeface="黑体"/>
                          <a:cs typeface="Arial"/>
                        </a:rPr>
                        <a:t>名</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组</a:t>
                      </a:r>
                      <a:r>
                        <a:rPr lang="en-US" sz="1400" kern="100">
                          <a:effectLst/>
                          <a:latin typeface="Arial"/>
                          <a:ea typeface="黑体"/>
                        </a:rPr>
                        <a:t>  </a:t>
                      </a:r>
                      <a:r>
                        <a:rPr lang="zh-CN" sz="1400" kern="100">
                          <a:effectLst/>
                          <a:latin typeface="Arial"/>
                          <a:ea typeface="黑体"/>
                          <a:cs typeface="Arial"/>
                        </a:rPr>
                        <a:t>合</a:t>
                      </a:r>
                      <a:r>
                        <a:rPr lang="en-US" sz="1400" kern="100">
                          <a:effectLst/>
                          <a:latin typeface="Arial"/>
                          <a:ea typeface="黑体"/>
                        </a:rPr>
                        <a:t>  </a:t>
                      </a:r>
                      <a:r>
                        <a:rPr lang="zh-CN" sz="1400" kern="100">
                          <a:effectLst/>
                          <a:latin typeface="Arial"/>
                          <a:ea typeface="黑体"/>
                          <a:cs typeface="Arial"/>
                        </a:rPr>
                        <a:t>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图</a:t>
                      </a:r>
                      <a:r>
                        <a:rPr lang="en-US" sz="1400" kern="100">
                          <a:effectLst/>
                          <a:latin typeface="Arial"/>
                          <a:ea typeface="黑体"/>
                        </a:rPr>
                        <a:t>    </a:t>
                      </a:r>
                      <a:r>
                        <a:rPr lang="zh-CN" sz="1400" kern="100">
                          <a:effectLst/>
                          <a:latin typeface="Arial"/>
                          <a:ea typeface="黑体"/>
                          <a:cs typeface="Arial"/>
                        </a:rPr>
                        <a:t>标</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状态提示文字</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98609">
                <a:tc>
                  <a:txBody>
                    <a:bodyPr/>
                    <a:lstStyle/>
                    <a:p>
                      <a:pPr indent="266700" algn="just">
                        <a:lnSpc>
                          <a:spcPts val="1400"/>
                        </a:lnSpc>
                        <a:spcAft>
                          <a:spcPts val="0"/>
                        </a:spcAft>
                      </a:pPr>
                      <a:r>
                        <a:rPr lang="zh-CN" sz="1400" kern="100">
                          <a:effectLst/>
                          <a:latin typeface="Times New Roman"/>
                          <a:ea typeface="宋体"/>
                        </a:rPr>
                        <a:t>新建</a:t>
                      </a:r>
                      <a:r>
                        <a:rPr lang="en-US" sz="1400" kern="100">
                          <a:effectLst/>
                          <a:latin typeface="Times New Roman"/>
                          <a:ea typeface="宋体"/>
                        </a:rPr>
                        <a:t>(</a:t>
                      </a:r>
                      <a:r>
                        <a:rPr lang="en-US" sz="1400" u="sng" kern="100">
                          <a:effectLst/>
                          <a:latin typeface="Times New Roman"/>
                          <a:ea typeface="宋体"/>
                        </a:rPr>
                        <a:t>N</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newAction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dirty="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创建一个新文档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828">
                <a:tc>
                  <a:txBody>
                    <a:bodyPr/>
                    <a:lstStyle/>
                    <a:p>
                      <a:pPr indent="266700" algn="just">
                        <a:lnSpc>
                          <a:spcPts val="1400"/>
                        </a:lnSpc>
                        <a:spcAft>
                          <a:spcPts val="0"/>
                        </a:spcAft>
                      </a:pPr>
                      <a:r>
                        <a:rPr lang="zh-CN" sz="1400" kern="100">
                          <a:effectLst/>
                          <a:latin typeface="Times New Roman"/>
                          <a:ea typeface="宋体"/>
                        </a:rPr>
                        <a:t>打开</a:t>
                      </a:r>
                      <a:r>
                        <a:rPr lang="en-US" sz="1400" kern="100">
                          <a:effectLst/>
                          <a:latin typeface="Times New Roman"/>
                          <a:ea typeface="宋体"/>
                        </a:rPr>
                        <a:t>(</a:t>
                      </a:r>
                      <a:r>
                        <a:rPr lang="en-US" sz="1400" u="sng" kern="100">
                          <a:effectLst/>
                          <a:latin typeface="Times New Roman"/>
                          <a:ea typeface="宋体"/>
                        </a:rPr>
                        <a:t>O</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openAction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Ctrl+O</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打开已存在的文档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5171">
                <a:tc>
                  <a:txBody>
                    <a:bodyPr/>
                    <a:lstStyle/>
                    <a:p>
                      <a:pPr indent="266700" algn="just">
                        <a:lnSpc>
                          <a:spcPts val="1400"/>
                        </a:lnSpc>
                        <a:spcAft>
                          <a:spcPts val="0"/>
                        </a:spcAft>
                      </a:pPr>
                      <a:r>
                        <a:rPr lang="zh-CN" sz="1400" kern="100">
                          <a:effectLst/>
                          <a:latin typeface="Times New Roman"/>
                          <a:ea typeface="宋体"/>
                        </a:rPr>
                        <a:t>保存</a:t>
                      </a:r>
                      <a:r>
                        <a:rPr lang="en-US" sz="1400" kern="100">
                          <a:effectLst/>
                          <a:latin typeface="Times New Roman"/>
                          <a:ea typeface="宋体"/>
                        </a:rPr>
                        <a:t>(</a:t>
                      </a:r>
                      <a:r>
                        <a:rPr lang="en-US" sz="1400" u="sng" kern="100">
                          <a:effectLst/>
                          <a:latin typeface="Times New Roman"/>
                          <a:ea typeface="宋体"/>
                        </a:rPr>
                        <a:t>S</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saveAction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Ctrl+S</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将当前文档存盘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540">
                <a:tc>
                  <a:txBody>
                    <a:bodyPr/>
                    <a:lstStyle/>
                    <a:p>
                      <a:pPr indent="266700" algn="just">
                        <a:lnSpc>
                          <a:spcPts val="1400"/>
                        </a:lnSpc>
                        <a:spcAft>
                          <a:spcPts val="0"/>
                        </a:spcAft>
                      </a:pPr>
                      <a:r>
                        <a:rPr lang="zh-CN" sz="1400" kern="100">
                          <a:effectLst/>
                          <a:latin typeface="Times New Roman"/>
                          <a:ea typeface="宋体"/>
                        </a:rPr>
                        <a:t>另存为</a:t>
                      </a:r>
                      <a:r>
                        <a:rPr lang="en-US" sz="1400" kern="100">
                          <a:effectLst/>
                          <a:latin typeface="Times New Roman"/>
                          <a:ea typeface="宋体"/>
                        </a:rPr>
                        <a:t>(</a:t>
                      </a:r>
                      <a:r>
                        <a:rPr lang="en-US" sz="1400" u="sng" kern="100">
                          <a:effectLst/>
                          <a:latin typeface="Times New Roman"/>
                          <a:ea typeface="宋体"/>
                        </a:rPr>
                        <a:t>A</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saveAsAction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以一个新名字保存文档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4231">
                <a:tc>
                  <a:txBody>
                    <a:bodyPr/>
                    <a:lstStyle/>
                    <a:p>
                      <a:pPr indent="266700" algn="just">
                        <a:lnSpc>
                          <a:spcPts val="1400"/>
                        </a:lnSpc>
                        <a:spcAft>
                          <a:spcPts val="0"/>
                        </a:spcAft>
                      </a:pPr>
                      <a:r>
                        <a:rPr lang="zh-CN" sz="1400" kern="100">
                          <a:effectLst/>
                          <a:latin typeface="Times New Roman"/>
                          <a:ea typeface="宋体"/>
                        </a:rPr>
                        <a:t>打印</a:t>
                      </a:r>
                      <a:r>
                        <a:rPr lang="en-US" sz="1400" kern="100">
                          <a:effectLst/>
                          <a:latin typeface="Times New Roman"/>
                          <a:ea typeface="宋体"/>
                        </a:rPr>
                        <a:t>(</a:t>
                      </a:r>
                      <a:r>
                        <a:rPr lang="en-US" sz="1400" u="sng" kern="100">
                          <a:effectLst/>
                          <a:latin typeface="Times New Roman"/>
                          <a:ea typeface="宋体"/>
                        </a:rPr>
                        <a:t>P</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printAction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Ctrl+P</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打印输出文档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540">
                <a:tc>
                  <a:txBody>
                    <a:bodyPr/>
                    <a:lstStyle/>
                    <a:p>
                      <a:pPr indent="266700" algn="just">
                        <a:lnSpc>
                          <a:spcPts val="1400"/>
                        </a:lnSpc>
                        <a:spcAft>
                          <a:spcPts val="0"/>
                        </a:spcAft>
                      </a:pPr>
                      <a:r>
                        <a:rPr lang="zh-CN" sz="1400" kern="100">
                          <a:effectLst/>
                          <a:latin typeface="Times New Roman"/>
                          <a:ea typeface="宋体"/>
                        </a:rPr>
                        <a:t>打印预览</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printPreviewAction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预览打印效果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540">
                <a:tc>
                  <a:txBody>
                    <a:bodyPr/>
                    <a:lstStyle/>
                    <a:p>
                      <a:pPr indent="266700" algn="just">
                        <a:lnSpc>
                          <a:spcPts val="1400"/>
                        </a:lnSpc>
                        <a:spcAft>
                          <a:spcPts val="0"/>
                        </a:spcAft>
                      </a:pPr>
                      <a:r>
                        <a:rPr lang="zh-CN" sz="1400" kern="100">
                          <a:effectLst/>
                          <a:latin typeface="Times New Roman"/>
                          <a:ea typeface="宋体"/>
                        </a:rPr>
                        <a:t>退出</a:t>
                      </a:r>
                      <a:r>
                        <a:rPr lang="en-US" sz="1400" kern="100">
                          <a:effectLst/>
                          <a:latin typeface="Times New Roman"/>
                          <a:ea typeface="宋体"/>
                        </a:rPr>
                        <a:t>(</a:t>
                      </a:r>
                      <a:r>
                        <a:rPr lang="en-US" sz="1400" u="sng" kern="100">
                          <a:effectLst/>
                          <a:latin typeface="Times New Roman"/>
                          <a:ea typeface="宋体"/>
                        </a:rPr>
                        <a:t>X</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exitAction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退出应用程序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802" y="2048718"/>
            <a:ext cx="345147" cy="31753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130" y="2481579"/>
            <a:ext cx="333128" cy="30647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677" y="2925770"/>
            <a:ext cx="333272" cy="30661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986" y="3574597"/>
            <a:ext cx="332963" cy="3063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258784" y="4544646"/>
            <a:ext cx="4713150" cy="353943"/>
          </a:xfrm>
          <a:prstGeom prst="rect">
            <a:avLst/>
          </a:prstGeom>
        </p:spPr>
        <p:txBody>
          <a:bodyPr wrap="none">
            <a:spAutoFit/>
          </a:bodyPr>
          <a:lstStyle/>
          <a:p>
            <a:r>
              <a:rPr lang="zh-CN" altLang="zh-CN" dirty="0"/>
              <a:t>“文件”主菜单的运行显示效果如图</a:t>
            </a:r>
            <a:r>
              <a:rPr lang="en-US" altLang="zh-CN" dirty="0"/>
              <a:t>18.9</a:t>
            </a:r>
            <a:r>
              <a:rPr lang="zh-CN" altLang="zh-CN" dirty="0"/>
              <a:t>所示。</a:t>
            </a:r>
          </a:p>
        </p:txBody>
      </p:sp>
      <p:pic>
        <p:nvPicPr>
          <p:cNvPr id="10245"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590" y="4976812"/>
            <a:ext cx="1617209" cy="186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48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矩形 2"/>
          <p:cNvSpPr/>
          <p:nvPr/>
        </p:nvSpPr>
        <p:spPr>
          <a:xfrm>
            <a:off x="1136845" y="981873"/>
            <a:ext cx="5940425" cy="646331"/>
          </a:xfrm>
          <a:prstGeom prst="rect">
            <a:avLst/>
          </a:prstGeom>
        </p:spPr>
        <p:txBody>
          <a:bodyPr>
            <a:spAutoFit/>
          </a:bodyPr>
          <a:lstStyle/>
          <a:p>
            <a:r>
              <a:rPr lang="zh-CN" altLang="zh-CN" sz="1800" b="1" dirty="0"/>
              <a:t>（</a:t>
            </a:r>
            <a:r>
              <a:rPr lang="en-US" altLang="zh-CN" sz="1800" b="1" dirty="0"/>
              <a:t>2</a:t>
            </a:r>
            <a:r>
              <a:rPr lang="zh-CN" altLang="zh-CN" sz="1800" b="1" dirty="0"/>
              <a:t>）“编辑”主菜单</a:t>
            </a:r>
          </a:p>
          <a:p>
            <a:r>
              <a:rPr lang="zh-CN" altLang="zh-CN" sz="1800" dirty="0"/>
              <a:t>“编辑”主菜单各功能项的设计见表</a:t>
            </a:r>
            <a:r>
              <a:rPr lang="en-US" altLang="zh-CN" sz="1800" dirty="0"/>
              <a:t>18.2</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3850019617"/>
              </p:ext>
            </p:extLst>
          </p:nvPr>
        </p:nvGraphicFramePr>
        <p:xfrm>
          <a:off x="1136845" y="1738436"/>
          <a:ext cx="9829989" cy="2691060"/>
        </p:xfrm>
        <a:graphic>
          <a:graphicData uri="http://schemas.openxmlformats.org/drawingml/2006/table">
            <a:tbl>
              <a:tblPr firstRow="1" firstCol="1" bandRow="1"/>
              <a:tblGrid>
                <a:gridCol w="1885186"/>
                <a:gridCol w="1703248"/>
                <a:gridCol w="1242043"/>
                <a:gridCol w="1235034"/>
                <a:gridCol w="3764478"/>
              </a:tblGrid>
              <a:tr h="347680">
                <a:tc>
                  <a:txBody>
                    <a:bodyPr/>
                    <a:lstStyle/>
                    <a:p>
                      <a:pPr indent="266700" algn="ctr">
                        <a:lnSpc>
                          <a:spcPts val="1400"/>
                        </a:lnSpc>
                        <a:spcAft>
                          <a:spcPts val="0"/>
                        </a:spcAft>
                      </a:pPr>
                      <a:r>
                        <a:rPr lang="zh-CN" sz="1400" kern="100" dirty="0">
                          <a:effectLst/>
                          <a:latin typeface="Arial"/>
                          <a:ea typeface="黑体"/>
                          <a:cs typeface="Arial"/>
                        </a:rPr>
                        <a:t>名</a:t>
                      </a:r>
                      <a:r>
                        <a:rPr lang="en-US" sz="1400" kern="100" dirty="0">
                          <a:effectLst/>
                          <a:latin typeface="Arial"/>
                          <a:ea typeface="黑体"/>
                        </a:rPr>
                        <a:t>    </a:t>
                      </a:r>
                      <a:r>
                        <a:rPr lang="zh-CN" sz="1400" kern="100" dirty="0">
                          <a:effectLst/>
                          <a:latin typeface="Arial"/>
                          <a:ea typeface="黑体"/>
                          <a:cs typeface="Arial"/>
                        </a:rPr>
                        <a:t>称</a:t>
                      </a:r>
                      <a:endParaRPr lang="zh-CN" sz="1400" kern="10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对</a:t>
                      </a:r>
                      <a:r>
                        <a:rPr lang="zh-CN" sz="1400" kern="100">
                          <a:effectLst/>
                          <a:latin typeface="Times New Roman"/>
                          <a:ea typeface="Arial"/>
                        </a:rPr>
                        <a:t>  </a:t>
                      </a:r>
                      <a:r>
                        <a:rPr lang="zh-CN" sz="1400" kern="100">
                          <a:effectLst/>
                          <a:latin typeface="Arial"/>
                          <a:ea typeface="黑体"/>
                          <a:cs typeface="Arial"/>
                        </a:rPr>
                        <a:t>象</a:t>
                      </a:r>
                      <a:r>
                        <a:rPr lang="zh-CN" sz="1400" kern="100">
                          <a:effectLst/>
                          <a:latin typeface="Times New Roman"/>
                          <a:ea typeface="Arial"/>
                        </a:rPr>
                        <a:t>  </a:t>
                      </a:r>
                      <a:r>
                        <a:rPr lang="zh-CN" sz="1400" kern="100">
                          <a:effectLst/>
                          <a:latin typeface="Arial"/>
                          <a:ea typeface="黑体"/>
                          <a:cs typeface="Arial"/>
                        </a:rPr>
                        <a:t>名</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组</a:t>
                      </a:r>
                      <a:r>
                        <a:rPr lang="en-US" sz="1400" kern="100">
                          <a:effectLst/>
                          <a:latin typeface="Arial"/>
                          <a:ea typeface="黑体"/>
                        </a:rPr>
                        <a:t>  </a:t>
                      </a:r>
                      <a:r>
                        <a:rPr lang="zh-CN" sz="1400" kern="100">
                          <a:effectLst/>
                          <a:latin typeface="Arial"/>
                          <a:ea typeface="黑体"/>
                          <a:cs typeface="Arial"/>
                        </a:rPr>
                        <a:t>合</a:t>
                      </a:r>
                      <a:r>
                        <a:rPr lang="en-US" sz="1400" kern="100">
                          <a:effectLst/>
                          <a:latin typeface="Arial"/>
                          <a:ea typeface="黑体"/>
                        </a:rPr>
                        <a:t>  </a:t>
                      </a:r>
                      <a:r>
                        <a:rPr lang="zh-CN" sz="1400" kern="100">
                          <a:effectLst/>
                          <a:latin typeface="Arial"/>
                          <a:ea typeface="黑体"/>
                          <a:cs typeface="Arial"/>
                        </a:rPr>
                        <a:t>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图</a:t>
                      </a:r>
                      <a:r>
                        <a:rPr lang="en-US" sz="1400" kern="100">
                          <a:effectLst/>
                          <a:latin typeface="Arial"/>
                          <a:ea typeface="黑体"/>
                        </a:rPr>
                        <a:t>    </a:t>
                      </a:r>
                      <a:r>
                        <a:rPr lang="zh-CN" sz="1400" kern="100">
                          <a:effectLst/>
                          <a:latin typeface="Arial"/>
                          <a:ea typeface="黑体"/>
                          <a:cs typeface="Arial"/>
                        </a:rPr>
                        <a:t>标</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状态提示文字</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43328">
                <a:tc>
                  <a:txBody>
                    <a:bodyPr/>
                    <a:lstStyle/>
                    <a:p>
                      <a:pPr indent="266700" algn="ctr">
                        <a:lnSpc>
                          <a:spcPts val="1400"/>
                        </a:lnSpc>
                        <a:spcAft>
                          <a:spcPts val="0"/>
                        </a:spcAft>
                      </a:pPr>
                      <a:r>
                        <a:rPr lang="zh-CN" sz="1400" kern="100">
                          <a:effectLst/>
                          <a:latin typeface="Times New Roman"/>
                          <a:ea typeface="宋体"/>
                        </a:rPr>
                        <a:t>撤销</a:t>
                      </a:r>
                      <a:r>
                        <a:rPr lang="en-US" sz="1400" kern="100">
                          <a:effectLst/>
                          <a:latin typeface="Times New Roman"/>
                          <a:ea typeface="宋体"/>
                        </a:rPr>
                        <a:t>(</a:t>
                      </a:r>
                      <a:r>
                        <a:rPr lang="en-US" sz="1400" u="sng" kern="100">
                          <a:effectLst/>
                          <a:latin typeface="Times New Roman"/>
                          <a:ea typeface="宋体"/>
                        </a:rPr>
                        <a:t>U</a:t>
                      </a:r>
                      <a:r>
                        <a:rPr lang="en-US" sz="1400" kern="100">
                          <a:effectLst/>
                          <a:latin typeface="Times New Roman"/>
                          <a:ea typeface="宋体"/>
                        </a:rPr>
                        <a:t>)</a:t>
                      </a:r>
                      <a:endParaRPr lang="zh-CN" sz="1400" kern="100">
                        <a:effectLst/>
                        <a:latin typeface="Times New Roman"/>
                        <a:ea typeface="宋体"/>
                      </a:endParaRPr>
                    </a:p>
                  </a:txBody>
                  <a:tcPr marL="68580" marR="68580" marT="3810" marB="381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undoAction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Ctrl+Z</a:t>
                      </a:r>
                      <a:endParaRPr lang="zh-CN" sz="1400" kern="100">
                        <a:effectLst/>
                        <a:latin typeface="Times New Roman"/>
                        <a:ea typeface="宋体"/>
                      </a:endParaRPr>
                    </a:p>
                  </a:txBody>
                  <a:tcPr marL="68580" marR="68580" marT="3810" marB="381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撤销当前操作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138">
                <a:tc>
                  <a:txBody>
                    <a:bodyPr/>
                    <a:lstStyle/>
                    <a:p>
                      <a:pPr indent="266700" algn="ctr">
                        <a:lnSpc>
                          <a:spcPts val="1400"/>
                        </a:lnSpc>
                        <a:spcAft>
                          <a:spcPts val="0"/>
                        </a:spcAft>
                      </a:pPr>
                      <a:r>
                        <a:rPr lang="zh-CN" sz="1400" kern="100">
                          <a:effectLst/>
                          <a:latin typeface="Times New Roman"/>
                          <a:ea typeface="宋体"/>
                        </a:rPr>
                        <a:t>重做</a:t>
                      </a:r>
                      <a:r>
                        <a:rPr lang="en-US" sz="1400" kern="100">
                          <a:effectLst/>
                          <a:latin typeface="Times New Roman"/>
                          <a:ea typeface="宋体"/>
                        </a:rPr>
                        <a:t>(</a:t>
                      </a:r>
                      <a:r>
                        <a:rPr lang="en-US" sz="1400" u="sng" kern="100">
                          <a:effectLst/>
                          <a:latin typeface="Times New Roman"/>
                          <a:ea typeface="宋体"/>
                        </a:rPr>
                        <a:t>R</a:t>
                      </a:r>
                      <a:r>
                        <a:rPr lang="en-US" sz="1400" kern="100">
                          <a:effectLst/>
                          <a:latin typeface="Times New Roman"/>
                          <a:ea typeface="宋体"/>
                        </a:rPr>
                        <a:t>)</a:t>
                      </a:r>
                      <a:endParaRPr lang="zh-CN" sz="1400" kern="100">
                        <a:effectLst/>
                        <a:latin typeface="Times New Roman"/>
                        <a:ea typeface="宋体"/>
                      </a:endParaRPr>
                    </a:p>
                  </a:txBody>
                  <a:tcPr marL="68580" marR="68580" marT="3810" marB="381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redoAction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Ctrl+Y</a:t>
                      </a:r>
                      <a:endParaRPr lang="zh-CN" sz="1400" kern="100">
                        <a:effectLst/>
                        <a:latin typeface="Times New Roman"/>
                        <a:ea typeface="宋体"/>
                      </a:endParaRPr>
                    </a:p>
                  </a:txBody>
                  <a:tcPr marL="68580" marR="68580" marT="3810" marB="381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恢复之前操作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2649">
                <a:tc>
                  <a:txBody>
                    <a:bodyPr/>
                    <a:lstStyle/>
                    <a:p>
                      <a:pPr indent="266700" algn="ctr">
                        <a:lnSpc>
                          <a:spcPts val="1400"/>
                        </a:lnSpc>
                        <a:spcAft>
                          <a:spcPts val="0"/>
                        </a:spcAft>
                      </a:pPr>
                      <a:r>
                        <a:rPr lang="zh-CN" sz="1400" kern="100">
                          <a:effectLst/>
                          <a:latin typeface="Times New Roman"/>
                          <a:ea typeface="宋体"/>
                        </a:rPr>
                        <a:t>剪切</a:t>
                      </a:r>
                      <a:r>
                        <a:rPr lang="en-US" sz="1400" kern="100">
                          <a:effectLst/>
                          <a:latin typeface="Times New Roman"/>
                          <a:ea typeface="宋体"/>
                        </a:rPr>
                        <a:t>(</a:t>
                      </a:r>
                      <a:r>
                        <a:rPr lang="en-US" sz="1400" u="sng" kern="100">
                          <a:effectLst/>
                          <a:latin typeface="Times New Roman"/>
                          <a:ea typeface="宋体"/>
                        </a:rPr>
                        <a:t>T</a:t>
                      </a:r>
                      <a:r>
                        <a:rPr lang="en-US" sz="1400" kern="100">
                          <a:effectLst/>
                          <a:latin typeface="Times New Roman"/>
                          <a:ea typeface="宋体"/>
                        </a:rPr>
                        <a:t>)</a:t>
                      </a:r>
                      <a:endParaRPr lang="zh-CN" sz="1400" kern="100">
                        <a:effectLst/>
                        <a:latin typeface="Times New Roman"/>
                        <a:ea typeface="宋体"/>
                      </a:endParaRPr>
                    </a:p>
                  </a:txBody>
                  <a:tcPr marL="68580" marR="68580" marT="3810" marB="381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cutAction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Ctrl+X</a:t>
                      </a:r>
                      <a:endParaRPr lang="zh-CN" sz="1400" kern="100">
                        <a:effectLst/>
                        <a:latin typeface="Times New Roman"/>
                        <a:ea typeface="宋体"/>
                      </a:endParaRPr>
                    </a:p>
                  </a:txBody>
                  <a:tcPr marL="68580" marR="68580" marT="3810" marB="381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400" kern="100">
                          <a:effectLst/>
                          <a:latin typeface="Times New Roman"/>
                          <a:ea typeface="宋体"/>
                        </a:rPr>
                        <a:t>从文档中裁剪所选内容，并将其放入剪贴板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0504">
                <a:tc>
                  <a:txBody>
                    <a:bodyPr/>
                    <a:lstStyle/>
                    <a:p>
                      <a:pPr indent="266700" algn="ctr">
                        <a:lnSpc>
                          <a:spcPts val="1400"/>
                        </a:lnSpc>
                        <a:spcAft>
                          <a:spcPts val="0"/>
                        </a:spcAft>
                      </a:pPr>
                      <a:r>
                        <a:rPr lang="zh-CN" sz="1400" kern="100">
                          <a:effectLst/>
                          <a:latin typeface="Times New Roman"/>
                          <a:ea typeface="宋体"/>
                        </a:rPr>
                        <a:t>复制</a:t>
                      </a:r>
                      <a:r>
                        <a:rPr lang="en-US" sz="1400" kern="100">
                          <a:effectLst/>
                          <a:latin typeface="Times New Roman"/>
                          <a:ea typeface="宋体"/>
                        </a:rPr>
                        <a:t>(</a:t>
                      </a:r>
                      <a:r>
                        <a:rPr lang="en-US" sz="1400" u="sng" kern="100">
                          <a:effectLst/>
                          <a:latin typeface="Times New Roman"/>
                          <a:ea typeface="宋体"/>
                        </a:rPr>
                        <a:t>C</a:t>
                      </a:r>
                      <a:r>
                        <a:rPr lang="en-US" sz="1400" kern="100">
                          <a:effectLst/>
                          <a:latin typeface="Times New Roman"/>
                          <a:ea typeface="宋体"/>
                        </a:rPr>
                        <a:t>)</a:t>
                      </a:r>
                      <a:endParaRPr lang="zh-CN" sz="1400" kern="100">
                        <a:effectLst/>
                        <a:latin typeface="Times New Roman"/>
                        <a:ea typeface="宋体"/>
                      </a:endParaRPr>
                    </a:p>
                  </a:txBody>
                  <a:tcPr marL="68580" marR="68580" marT="3810" marB="381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copyAction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Ctrl+C</a:t>
                      </a:r>
                      <a:endParaRPr lang="zh-CN" sz="1400" kern="100">
                        <a:effectLst/>
                        <a:latin typeface="Times New Roman"/>
                        <a:ea typeface="宋体"/>
                      </a:endParaRPr>
                    </a:p>
                  </a:txBody>
                  <a:tcPr marL="68580" marR="68580" marT="3810" marB="381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400" kern="100">
                          <a:effectLst/>
                          <a:latin typeface="Times New Roman"/>
                          <a:ea typeface="宋体"/>
                        </a:rPr>
                        <a:t>复制所选内容，并将其放入剪贴板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3761">
                <a:tc>
                  <a:txBody>
                    <a:bodyPr/>
                    <a:lstStyle/>
                    <a:p>
                      <a:pPr indent="266700" algn="ctr">
                        <a:lnSpc>
                          <a:spcPts val="1400"/>
                        </a:lnSpc>
                        <a:spcAft>
                          <a:spcPts val="0"/>
                        </a:spcAft>
                      </a:pPr>
                      <a:r>
                        <a:rPr lang="zh-CN" sz="1400" kern="100">
                          <a:effectLst/>
                          <a:latin typeface="Times New Roman"/>
                          <a:ea typeface="宋体"/>
                        </a:rPr>
                        <a:t>粘贴</a:t>
                      </a:r>
                      <a:r>
                        <a:rPr lang="en-US" sz="1400" kern="100">
                          <a:effectLst/>
                          <a:latin typeface="Times New Roman"/>
                          <a:ea typeface="宋体"/>
                        </a:rPr>
                        <a:t>(</a:t>
                      </a:r>
                      <a:r>
                        <a:rPr lang="en-US" sz="1400" u="sng" kern="100">
                          <a:effectLst/>
                          <a:latin typeface="Times New Roman"/>
                          <a:ea typeface="宋体"/>
                        </a:rPr>
                        <a:t>P</a:t>
                      </a:r>
                      <a:r>
                        <a:rPr lang="en-US" sz="1400" kern="100">
                          <a:effectLst/>
                          <a:latin typeface="Times New Roman"/>
                          <a:ea typeface="宋体"/>
                        </a:rPr>
                        <a:t>)</a:t>
                      </a:r>
                      <a:endParaRPr lang="zh-CN" sz="1400" kern="100">
                        <a:effectLst/>
                        <a:latin typeface="Times New Roman"/>
                        <a:ea typeface="宋体"/>
                      </a:endParaRPr>
                    </a:p>
                  </a:txBody>
                  <a:tcPr marL="68580" marR="68580" marT="3810" marB="381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pasteAction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Ctrl+V</a:t>
                      </a:r>
                      <a:endParaRPr lang="zh-CN" sz="1400" kern="100">
                        <a:effectLst/>
                        <a:latin typeface="Times New Roman"/>
                        <a:ea typeface="宋体"/>
                      </a:endParaRPr>
                    </a:p>
                  </a:txBody>
                  <a:tcPr marL="68580" marR="68580" marT="3810" marB="381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dirty="0">
                        <a:effectLst/>
                        <a:latin typeface="Times New Roman"/>
                        <a:ea typeface="宋体"/>
                      </a:endParaRPr>
                    </a:p>
                  </a:txBody>
                  <a:tcPr marL="68580" marR="685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将剪贴板的内容粘贴到文档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247" y="2128116"/>
            <a:ext cx="330035" cy="31628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532" y="2605936"/>
            <a:ext cx="341500" cy="32727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975" y="3115973"/>
            <a:ext cx="382807" cy="36685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247" y="3602862"/>
            <a:ext cx="365660" cy="350424"/>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6998" y="4066000"/>
            <a:ext cx="341910" cy="32766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16669" y="4520895"/>
            <a:ext cx="5096267" cy="369332"/>
          </a:xfrm>
          <a:prstGeom prst="rect">
            <a:avLst/>
          </a:prstGeom>
        </p:spPr>
        <p:txBody>
          <a:bodyPr wrap="none">
            <a:spAutoFit/>
          </a:bodyPr>
          <a:lstStyle/>
          <a:p>
            <a:r>
              <a:rPr lang="zh-CN" altLang="zh-CN" sz="1800" dirty="0"/>
              <a:t>“编辑”主菜单的运行显示效果如图</a:t>
            </a:r>
            <a:r>
              <a:rPr lang="en-US" altLang="zh-CN" sz="1800" dirty="0"/>
              <a:t>18.10</a:t>
            </a:r>
            <a:r>
              <a:rPr lang="zh-CN" altLang="zh-CN" sz="1800" dirty="0"/>
              <a:t>所示。</a:t>
            </a:r>
          </a:p>
        </p:txBody>
      </p:sp>
      <p:pic>
        <p:nvPicPr>
          <p:cNvPr id="11270"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3118" y="4890227"/>
            <a:ext cx="1772414" cy="1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174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TextBox 2"/>
          <p:cNvSpPr txBox="1"/>
          <p:nvPr/>
        </p:nvSpPr>
        <p:spPr>
          <a:xfrm>
            <a:off x="985652" y="990716"/>
            <a:ext cx="7457704" cy="646331"/>
          </a:xfrm>
          <a:prstGeom prst="rect">
            <a:avLst/>
          </a:prstGeom>
          <a:noFill/>
        </p:spPr>
        <p:txBody>
          <a:bodyPr wrap="square" rtlCol="0">
            <a:spAutoFit/>
          </a:bodyPr>
          <a:lstStyle/>
          <a:p>
            <a:r>
              <a:rPr lang="zh-CN" altLang="zh-CN" sz="1800" b="1" dirty="0"/>
              <a:t>（</a:t>
            </a:r>
            <a:r>
              <a:rPr lang="en-US" altLang="zh-CN" sz="1800" b="1" dirty="0"/>
              <a:t>3</a:t>
            </a:r>
            <a:r>
              <a:rPr lang="zh-CN" altLang="zh-CN" sz="1800" b="1" dirty="0"/>
              <a:t>）“格式”主菜单</a:t>
            </a:r>
          </a:p>
          <a:p>
            <a:r>
              <a:rPr lang="zh-CN" altLang="zh-CN" sz="1800" dirty="0"/>
              <a:t>“格式”主菜单各功能项的设计见表</a:t>
            </a:r>
            <a:r>
              <a:rPr lang="en-US" altLang="zh-CN" sz="1800" dirty="0"/>
              <a:t>17.3</a:t>
            </a:r>
            <a:r>
              <a:rPr lang="zh-CN" altLang="zh-CN" sz="1800" dirty="0" smtClean="0"/>
              <a:t>。</a:t>
            </a:r>
            <a:endParaRPr lang="zh-CN" altLang="zh-CN" sz="1800" dirty="0"/>
          </a:p>
        </p:txBody>
      </p:sp>
      <p:graphicFrame>
        <p:nvGraphicFramePr>
          <p:cNvPr id="4" name="表格 3"/>
          <p:cNvGraphicFramePr>
            <a:graphicFrameLocks noGrp="1"/>
          </p:cNvGraphicFramePr>
          <p:nvPr>
            <p:extLst>
              <p:ext uri="{D42A27DB-BD31-4B8C-83A1-F6EECF244321}">
                <p14:modId xmlns:p14="http://schemas.microsoft.com/office/powerpoint/2010/main" val="3755146812"/>
              </p:ext>
            </p:extLst>
          </p:nvPr>
        </p:nvGraphicFramePr>
        <p:xfrm>
          <a:off x="936414" y="1749163"/>
          <a:ext cx="10008023" cy="4331007"/>
        </p:xfrm>
        <a:graphic>
          <a:graphicData uri="http://schemas.openxmlformats.org/drawingml/2006/table">
            <a:tbl>
              <a:tblPr firstRow="1" firstCol="1" bandRow="1"/>
              <a:tblGrid>
                <a:gridCol w="1403025"/>
                <a:gridCol w="1864426"/>
                <a:gridCol w="1769423"/>
                <a:gridCol w="1448790"/>
                <a:gridCol w="1294410"/>
                <a:gridCol w="2227949"/>
              </a:tblGrid>
              <a:tr h="440155">
                <a:tc>
                  <a:txBody>
                    <a:bodyPr/>
                    <a:lstStyle/>
                    <a:p>
                      <a:pPr indent="266700" algn="ctr">
                        <a:lnSpc>
                          <a:spcPts val="1400"/>
                        </a:lnSpc>
                        <a:spcAft>
                          <a:spcPts val="0"/>
                        </a:spcAft>
                      </a:pPr>
                      <a:r>
                        <a:rPr lang="zh-CN" sz="1400" kern="100">
                          <a:effectLst/>
                          <a:latin typeface="Arial"/>
                          <a:ea typeface="黑体"/>
                          <a:cs typeface="Arial"/>
                        </a:rPr>
                        <a:t>名</a:t>
                      </a:r>
                      <a:r>
                        <a:rPr lang="en-US" sz="1400" kern="100">
                          <a:effectLst/>
                          <a:latin typeface="Arial"/>
                          <a:ea typeface="黑体"/>
                        </a:rPr>
                        <a:t>    </a:t>
                      </a:r>
                      <a:r>
                        <a:rPr lang="zh-CN" sz="1400" kern="100">
                          <a:effectLst/>
                          <a:latin typeface="Arial"/>
                          <a:ea typeface="黑体"/>
                          <a:cs typeface="Arial"/>
                        </a:rPr>
                        <a:t>称</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对</a:t>
                      </a:r>
                      <a:r>
                        <a:rPr lang="zh-CN" sz="1400" kern="100">
                          <a:effectLst/>
                          <a:latin typeface="Times New Roman"/>
                          <a:ea typeface="Arial"/>
                        </a:rPr>
                        <a:t>  </a:t>
                      </a:r>
                      <a:r>
                        <a:rPr lang="zh-CN" sz="1400" kern="100">
                          <a:effectLst/>
                          <a:latin typeface="Arial"/>
                          <a:ea typeface="黑体"/>
                          <a:cs typeface="Arial"/>
                        </a:rPr>
                        <a:t>象</a:t>
                      </a:r>
                      <a:r>
                        <a:rPr lang="zh-CN" sz="1400" kern="100">
                          <a:effectLst/>
                          <a:latin typeface="Times New Roman"/>
                          <a:ea typeface="Arial"/>
                        </a:rPr>
                        <a:t>  </a:t>
                      </a:r>
                      <a:r>
                        <a:rPr lang="zh-CN" sz="1400" kern="100">
                          <a:effectLst/>
                          <a:latin typeface="Arial"/>
                          <a:ea typeface="黑体"/>
                          <a:cs typeface="Arial"/>
                        </a:rPr>
                        <a:t>名</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子</a:t>
                      </a:r>
                      <a:r>
                        <a:rPr lang="zh-CN" sz="1400" kern="100">
                          <a:effectLst/>
                          <a:latin typeface="Times New Roman"/>
                          <a:ea typeface="Arial"/>
                        </a:rPr>
                        <a:t> </a:t>
                      </a:r>
                      <a:r>
                        <a:rPr lang="zh-CN" sz="1400" kern="100">
                          <a:effectLst/>
                          <a:latin typeface="Arial"/>
                          <a:ea typeface="黑体"/>
                          <a:cs typeface="Arial"/>
                        </a:rPr>
                        <a:t>菜</a:t>
                      </a:r>
                      <a:r>
                        <a:rPr lang="zh-CN" sz="1400" kern="100">
                          <a:effectLst/>
                          <a:latin typeface="Times New Roman"/>
                          <a:ea typeface="Arial"/>
                        </a:rPr>
                        <a:t> </a:t>
                      </a:r>
                      <a:r>
                        <a:rPr lang="zh-CN" sz="1400" kern="100">
                          <a:effectLst/>
                          <a:latin typeface="Arial"/>
                          <a:ea typeface="黑体"/>
                          <a:cs typeface="Arial"/>
                        </a:rPr>
                        <a:t>单</a:t>
                      </a:r>
                      <a:r>
                        <a:rPr lang="zh-CN" sz="1400" kern="100">
                          <a:effectLst/>
                          <a:latin typeface="Times New Roman"/>
                          <a:ea typeface="Arial"/>
                        </a:rPr>
                        <a:t> </a:t>
                      </a:r>
                      <a:r>
                        <a:rPr lang="zh-CN" sz="1400" kern="100">
                          <a:effectLst/>
                          <a:latin typeface="Arial"/>
                          <a:ea typeface="黑体"/>
                          <a:cs typeface="Arial"/>
                        </a:rPr>
                        <a:t>项</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组</a:t>
                      </a:r>
                      <a:r>
                        <a:rPr lang="en-US" sz="1400" kern="100">
                          <a:effectLst/>
                          <a:latin typeface="Arial"/>
                          <a:ea typeface="黑体"/>
                        </a:rPr>
                        <a:t>  </a:t>
                      </a:r>
                      <a:r>
                        <a:rPr lang="zh-CN" sz="1400" kern="100">
                          <a:effectLst/>
                          <a:latin typeface="Arial"/>
                          <a:ea typeface="黑体"/>
                          <a:cs typeface="Arial"/>
                        </a:rPr>
                        <a:t>合</a:t>
                      </a:r>
                      <a:r>
                        <a:rPr lang="en-US" sz="1400" kern="100">
                          <a:effectLst/>
                          <a:latin typeface="Arial"/>
                          <a:ea typeface="黑体"/>
                        </a:rPr>
                        <a:t>  </a:t>
                      </a:r>
                      <a:r>
                        <a:rPr lang="zh-CN" sz="1400" kern="100">
                          <a:effectLst/>
                          <a:latin typeface="Arial"/>
                          <a:ea typeface="黑体"/>
                          <a:cs typeface="Arial"/>
                        </a:rPr>
                        <a:t>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图</a:t>
                      </a:r>
                      <a:r>
                        <a:rPr lang="en-US" sz="1400" kern="100">
                          <a:effectLst/>
                          <a:latin typeface="Arial"/>
                          <a:ea typeface="黑体"/>
                        </a:rPr>
                        <a:t>    </a:t>
                      </a:r>
                      <a:r>
                        <a:rPr lang="zh-CN" sz="1400" kern="100">
                          <a:effectLst/>
                          <a:latin typeface="Arial"/>
                          <a:ea typeface="黑体"/>
                          <a:cs typeface="Arial"/>
                        </a:rPr>
                        <a:t>标</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状态提示文字</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42976">
                <a:tc rowSpan="3">
                  <a:txBody>
                    <a:bodyPr/>
                    <a:lstStyle/>
                    <a:p>
                      <a:pPr indent="266700" algn="just">
                        <a:lnSpc>
                          <a:spcPts val="1400"/>
                        </a:lnSpc>
                        <a:spcAft>
                          <a:spcPts val="0"/>
                        </a:spcAft>
                      </a:pPr>
                      <a:r>
                        <a:rPr lang="zh-CN" sz="1400" kern="100">
                          <a:effectLst/>
                          <a:latin typeface="Times New Roman"/>
                          <a:ea typeface="宋体"/>
                        </a:rPr>
                        <a:t>字体</a:t>
                      </a:r>
                      <a:r>
                        <a:rPr lang="en-US" sz="1400" kern="100">
                          <a:effectLst/>
                          <a:latin typeface="Times New Roman"/>
                          <a:ea typeface="宋体"/>
                        </a:rPr>
                        <a:t>(</a:t>
                      </a:r>
                      <a:r>
                        <a:rPr lang="en-US" sz="1400" u="sng" kern="100">
                          <a:effectLst/>
                          <a:latin typeface="Times New Roman"/>
                          <a:ea typeface="宋体"/>
                        </a:rPr>
                        <a:t>D</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boldAction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加粗</a:t>
                      </a:r>
                      <a:r>
                        <a:rPr lang="en-US" sz="1400" kern="100">
                          <a:effectLst/>
                          <a:latin typeface="Times New Roman"/>
                          <a:ea typeface="宋体"/>
                        </a:rPr>
                        <a:t>(</a:t>
                      </a:r>
                      <a:r>
                        <a:rPr lang="en-US" sz="1400" u="sng" kern="100">
                          <a:effectLst/>
                          <a:latin typeface="Times New Roman"/>
                          <a:ea typeface="宋体"/>
                        </a:rPr>
                        <a:t>B</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Ctrl+B</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将所选文字加粗</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vMerge="1">
                  <a:txBody>
                    <a:bodyPr/>
                    <a:lstStyle/>
                    <a:p>
                      <a:endParaRPr lang="zh-CN" altLang="en-US"/>
                    </a:p>
                  </a:txBody>
                  <a:tcPr/>
                </a:tc>
                <a:tc>
                  <a:txBody>
                    <a:bodyPr/>
                    <a:lstStyle/>
                    <a:p>
                      <a:pPr indent="266700" algn="just">
                        <a:lnSpc>
                          <a:spcPts val="1400"/>
                        </a:lnSpc>
                        <a:spcAft>
                          <a:spcPts val="0"/>
                        </a:spcAft>
                      </a:pPr>
                      <a:r>
                        <a:rPr lang="en-US" sz="1400" kern="100">
                          <a:effectLst/>
                          <a:latin typeface="Times New Roman"/>
                          <a:ea typeface="宋体"/>
                        </a:rPr>
                        <a:t>italicAction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倾斜</a:t>
                      </a:r>
                      <a:r>
                        <a:rPr lang="en-US" sz="1400" kern="100">
                          <a:effectLst/>
                          <a:latin typeface="Times New Roman"/>
                          <a:ea typeface="宋体"/>
                        </a:rPr>
                        <a:t>(</a:t>
                      </a:r>
                      <a:r>
                        <a:rPr lang="en-US" sz="1400" u="sng" kern="100">
                          <a:effectLst/>
                          <a:latin typeface="Times New Roman"/>
                          <a:ea typeface="宋体"/>
                        </a:rPr>
                        <a:t>I</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Ctrl+I</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将所选文字用斜体显示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vMerge="1">
                  <a:txBody>
                    <a:bodyPr/>
                    <a:lstStyle/>
                    <a:p>
                      <a:endParaRPr lang="zh-CN" altLang="en-US"/>
                    </a:p>
                  </a:txBody>
                  <a:tcPr/>
                </a:tc>
                <a:tc>
                  <a:txBody>
                    <a:bodyPr/>
                    <a:lstStyle/>
                    <a:p>
                      <a:pPr indent="266700" algn="just">
                        <a:lnSpc>
                          <a:spcPts val="1400"/>
                        </a:lnSpc>
                        <a:spcAft>
                          <a:spcPts val="0"/>
                        </a:spcAft>
                      </a:pPr>
                      <a:r>
                        <a:rPr lang="en-US" sz="1400" kern="100">
                          <a:effectLst/>
                          <a:latin typeface="Times New Roman"/>
                          <a:ea typeface="宋体"/>
                        </a:rPr>
                        <a:t>underlineAction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下画线</a:t>
                      </a:r>
                      <a:r>
                        <a:rPr lang="en-US" sz="1400" kern="100">
                          <a:effectLst/>
                          <a:latin typeface="Times New Roman"/>
                          <a:ea typeface="宋体"/>
                        </a:rPr>
                        <a:t>(</a:t>
                      </a:r>
                      <a:r>
                        <a:rPr lang="en-US" sz="1400" u="sng" kern="100">
                          <a:effectLst/>
                          <a:latin typeface="Times New Roman"/>
                          <a:ea typeface="宋体"/>
                        </a:rPr>
                        <a:t>U</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Ctrl+U</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为所选文字加下画线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rowSpan="4">
                  <a:txBody>
                    <a:bodyPr/>
                    <a:lstStyle/>
                    <a:p>
                      <a:pPr indent="266700" algn="just">
                        <a:lnSpc>
                          <a:spcPts val="1400"/>
                        </a:lnSpc>
                        <a:spcAft>
                          <a:spcPts val="0"/>
                        </a:spcAft>
                      </a:pPr>
                      <a:r>
                        <a:rPr lang="zh-CN" sz="1400" kern="100">
                          <a:effectLst/>
                          <a:latin typeface="Times New Roman"/>
                          <a:ea typeface="宋体"/>
                        </a:rPr>
                        <a:t>段落</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leftAlignAction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左对齐</a:t>
                      </a:r>
                      <a:r>
                        <a:rPr lang="en-US" sz="1400" kern="100">
                          <a:effectLst/>
                          <a:latin typeface="Times New Roman"/>
                          <a:ea typeface="宋体"/>
                        </a:rPr>
                        <a:t>(</a:t>
                      </a:r>
                      <a:r>
                        <a:rPr lang="en-US" sz="1400" u="sng" kern="100">
                          <a:effectLst/>
                          <a:latin typeface="Times New Roman"/>
                          <a:ea typeface="宋体"/>
                        </a:rPr>
                        <a:t>L</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将文字左对齐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vMerge="1">
                  <a:txBody>
                    <a:bodyPr/>
                    <a:lstStyle/>
                    <a:p>
                      <a:endParaRPr lang="zh-CN" altLang="en-US"/>
                    </a:p>
                  </a:txBody>
                  <a:tcPr/>
                </a:tc>
                <a:tc>
                  <a:txBody>
                    <a:bodyPr/>
                    <a:lstStyle/>
                    <a:p>
                      <a:pPr indent="266700" algn="just">
                        <a:lnSpc>
                          <a:spcPts val="1400"/>
                        </a:lnSpc>
                        <a:spcAft>
                          <a:spcPts val="0"/>
                        </a:spcAft>
                      </a:pPr>
                      <a:r>
                        <a:rPr lang="en-US" sz="1400" kern="100">
                          <a:effectLst/>
                          <a:latin typeface="Times New Roman"/>
                          <a:ea typeface="宋体"/>
                        </a:rPr>
                        <a:t>centerAction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居中</a:t>
                      </a:r>
                      <a:r>
                        <a:rPr lang="en-US" sz="1400" kern="100">
                          <a:effectLst/>
                          <a:latin typeface="Times New Roman"/>
                          <a:ea typeface="宋体"/>
                        </a:rPr>
                        <a:t>(</a:t>
                      </a:r>
                      <a:r>
                        <a:rPr lang="en-US" sz="1400" u="sng" kern="100">
                          <a:effectLst/>
                          <a:latin typeface="Times New Roman"/>
                          <a:ea typeface="宋体"/>
                        </a:rPr>
                        <a:t>E</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将文字居中对齐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vMerge="1">
                  <a:txBody>
                    <a:bodyPr/>
                    <a:lstStyle/>
                    <a:p>
                      <a:endParaRPr lang="zh-CN" altLang="en-US"/>
                    </a:p>
                  </a:txBody>
                  <a:tcPr/>
                </a:tc>
                <a:tc>
                  <a:txBody>
                    <a:bodyPr/>
                    <a:lstStyle/>
                    <a:p>
                      <a:pPr indent="266700" algn="just">
                        <a:lnSpc>
                          <a:spcPts val="1400"/>
                        </a:lnSpc>
                        <a:spcAft>
                          <a:spcPts val="0"/>
                        </a:spcAft>
                      </a:pPr>
                      <a:r>
                        <a:rPr lang="en-US" sz="1400" kern="100">
                          <a:effectLst/>
                          <a:latin typeface="Times New Roman"/>
                          <a:ea typeface="宋体"/>
                        </a:rPr>
                        <a:t>rightAlignAction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右对齐</a:t>
                      </a:r>
                      <a:r>
                        <a:rPr lang="en-US" sz="1400" kern="100">
                          <a:effectLst/>
                          <a:latin typeface="Times New Roman"/>
                          <a:ea typeface="宋体"/>
                        </a:rPr>
                        <a:t>(</a:t>
                      </a:r>
                      <a:r>
                        <a:rPr lang="en-US" sz="1400" u="sng" kern="100">
                          <a:effectLst/>
                          <a:latin typeface="Times New Roman"/>
                          <a:ea typeface="宋体"/>
                        </a:rPr>
                        <a:t>R</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将文字右对齐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0020">
                <a:tc vMerge="1">
                  <a:txBody>
                    <a:bodyPr/>
                    <a:lstStyle/>
                    <a:p>
                      <a:endParaRPr lang="zh-CN" altLang="en-US"/>
                    </a:p>
                  </a:txBody>
                  <a:tcPr/>
                </a:tc>
                <a:tc>
                  <a:txBody>
                    <a:bodyPr/>
                    <a:lstStyle/>
                    <a:p>
                      <a:pPr indent="266700" algn="just">
                        <a:lnSpc>
                          <a:spcPts val="1400"/>
                        </a:lnSpc>
                        <a:spcAft>
                          <a:spcPts val="0"/>
                        </a:spcAft>
                      </a:pPr>
                      <a:r>
                        <a:rPr lang="en-US" sz="1400" kern="100">
                          <a:effectLst/>
                          <a:latin typeface="Times New Roman"/>
                          <a:ea typeface="宋体"/>
                        </a:rPr>
                        <a:t>justifyAction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两端对齐</a:t>
                      </a:r>
                      <a:r>
                        <a:rPr lang="en-US" sz="1400" kern="100">
                          <a:effectLst/>
                          <a:latin typeface="Times New Roman"/>
                          <a:ea typeface="宋体"/>
                        </a:rPr>
                        <a:t>(</a:t>
                      </a:r>
                      <a:r>
                        <a:rPr lang="en-US" sz="1400" u="sng" kern="100">
                          <a:effectLst/>
                          <a:latin typeface="Times New Roman"/>
                          <a:ea typeface="宋体"/>
                        </a:rPr>
                        <a:t>J</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Ctrl+J</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400" kern="100">
                          <a:effectLst/>
                          <a:latin typeface="Times New Roman"/>
                          <a:ea typeface="宋体"/>
                        </a:rPr>
                        <a:t>将文字左右两端同时对齐，并根据需要调整字间距</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976">
                <a:tc>
                  <a:txBody>
                    <a:bodyPr/>
                    <a:lstStyle/>
                    <a:p>
                      <a:pPr indent="266700" algn="just">
                        <a:lnSpc>
                          <a:spcPts val="1400"/>
                        </a:lnSpc>
                        <a:spcAft>
                          <a:spcPts val="0"/>
                        </a:spcAft>
                      </a:pPr>
                      <a:r>
                        <a:rPr lang="zh-CN" sz="1400" kern="100">
                          <a:effectLst/>
                          <a:latin typeface="Times New Roman"/>
                          <a:ea typeface="宋体"/>
                        </a:rPr>
                        <a:t>颜色</a:t>
                      </a:r>
                      <a:r>
                        <a:rPr lang="en-US" sz="1400" kern="100">
                          <a:effectLst/>
                          <a:latin typeface="Times New Roman"/>
                          <a:ea typeface="宋体"/>
                        </a:rPr>
                        <a:t>(C)…</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colorAction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lnSpc>
                          <a:spcPts val="1400"/>
                        </a:lnSpc>
                        <a:spcAft>
                          <a:spcPts val="0"/>
                        </a:spcAft>
                      </a:pPr>
                      <a:endParaRPr lang="en-US" sz="1400" kern="100">
                        <a:effectLst/>
                        <a:latin typeface="Times New Roman"/>
                        <a:ea typeface="宋体"/>
                      </a:endParaRPr>
                    </a:p>
                  </a:txBody>
                  <a:tcPr marL="68580" marR="68580" marT="10795" marB="107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设置文字颜色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2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985" y="2227614"/>
            <a:ext cx="418739" cy="36849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611" y="2683609"/>
            <a:ext cx="371239" cy="32669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610" y="3117895"/>
            <a:ext cx="383114" cy="352465"/>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2735" y="3542331"/>
            <a:ext cx="418740" cy="3684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2735" y="4003118"/>
            <a:ext cx="418740" cy="368491"/>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2736" y="4453908"/>
            <a:ext cx="418739" cy="36849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6486" y="5107771"/>
            <a:ext cx="394989" cy="34759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6486" y="5691765"/>
            <a:ext cx="371238" cy="34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66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TextBox 2"/>
          <p:cNvSpPr txBox="1"/>
          <p:nvPr/>
        </p:nvSpPr>
        <p:spPr>
          <a:xfrm>
            <a:off x="866899" y="1033153"/>
            <a:ext cx="10248405" cy="2122376"/>
          </a:xfrm>
          <a:prstGeom prst="rect">
            <a:avLst/>
          </a:prstGeom>
          <a:noFill/>
        </p:spPr>
        <p:txBody>
          <a:bodyPr wrap="square" rtlCol="0">
            <a:spAutoFit/>
          </a:bodyPr>
          <a:lstStyle/>
          <a:p>
            <a:pPr indent="450850">
              <a:lnSpc>
                <a:spcPct val="150000"/>
              </a:lnSpc>
            </a:pPr>
            <a:r>
              <a:rPr lang="zh-CN" altLang="zh-CN" sz="1800" dirty="0"/>
              <a:t>“格式”主菜单的运行显示效果如图</a:t>
            </a:r>
            <a:r>
              <a:rPr lang="en-US" altLang="zh-CN" sz="1800" dirty="0"/>
              <a:t>18.11</a:t>
            </a:r>
            <a:r>
              <a:rPr lang="zh-CN" altLang="zh-CN" sz="1800" dirty="0"/>
              <a:t>所示，其下的“字体”和“段落”菜单项的各子菜单皆是可选菜单项，将它们的“</a:t>
            </a:r>
            <a:r>
              <a:rPr lang="en-US" altLang="zh-CN" sz="1800" dirty="0"/>
              <a:t>Checkable</a:t>
            </a:r>
            <a:r>
              <a:rPr lang="zh-CN" altLang="zh-CN" sz="1800" dirty="0"/>
              <a:t>”属性都置为</a:t>
            </a:r>
            <a:r>
              <a:rPr lang="en-US" altLang="zh-CN" sz="1800" dirty="0"/>
              <a:t>True</a:t>
            </a:r>
            <a:r>
              <a:rPr lang="zh-CN" altLang="zh-CN" sz="1800" dirty="0"/>
              <a:t>（勾选），运行时，选中菜单项的图标的四周会出现边框，如图</a:t>
            </a:r>
            <a:r>
              <a:rPr lang="en-US" altLang="zh-CN" sz="1800" dirty="0"/>
              <a:t>18.12</a:t>
            </a:r>
            <a:r>
              <a:rPr lang="zh-CN" altLang="zh-CN" sz="1800" dirty="0"/>
              <a:t>所示。“段落”菜单项下的各子菜单都是互斥的，同一时刻只能有一个菜单项处于选中状态（图标四周有边框），只要将这些子菜单项加入同一个动作组即可达到这种效果，下面编程来实现这个功能</a:t>
            </a:r>
            <a:r>
              <a:rPr lang="zh-CN" altLang="zh-CN" sz="1800" dirty="0" smtClean="0"/>
              <a:t>。</a:t>
            </a:r>
            <a:endParaRPr lang="zh-CN" altLang="zh-CN" sz="1800" dirty="0"/>
          </a:p>
        </p:txBody>
      </p:sp>
      <p:pic>
        <p:nvPicPr>
          <p:cNvPr id="13314" name="Picture 2" descr="18-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0839" y="3984171"/>
            <a:ext cx="3001397" cy="1027216"/>
          </a:xfrm>
          <a:prstGeom prst="rect">
            <a:avLst/>
          </a:prstGeom>
          <a:noFill/>
          <a:extLst>
            <a:ext uri="{909E8E84-426E-40DD-AFC4-6F175D3DCCD1}">
              <a14:hiddenFill xmlns:a14="http://schemas.microsoft.com/office/drawing/2010/main">
                <a:solidFill>
                  <a:srgbClr val="FFFFFF"/>
                </a:solidFill>
              </a14:hiddenFill>
            </a:ext>
          </a:extLst>
        </p:spPr>
      </p:pic>
      <p:pic>
        <p:nvPicPr>
          <p:cNvPr id="1331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399" y="3319153"/>
            <a:ext cx="3656782" cy="16922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112838"/>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9291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矩形 2"/>
          <p:cNvSpPr/>
          <p:nvPr/>
        </p:nvSpPr>
        <p:spPr>
          <a:xfrm>
            <a:off x="1022659" y="934371"/>
            <a:ext cx="5940425" cy="646331"/>
          </a:xfrm>
          <a:prstGeom prst="rect">
            <a:avLst/>
          </a:prstGeom>
        </p:spPr>
        <p:txBody>
          <a:bodyPr>
            <a:spAutoFit/>
          </a:bodyPr>
          <a:lstStyle/>
          <a:p>
            <a:r>
              <a:rPr lang="zh-CN" altLang="zh-CN" sz="1800" b="1" dirty="0"/>
              <a:t>（</a:t>
            </a:r>
            <a:r>
              <a:rPr lang="en-US" altLang="zh-CN" sz="1800" b="1" dirty="0"/>
              <a:t>4</a:t>
            </a:r>
            <a:r>
              <a:rPr lang="zh-CN" altLang="zh-CN" sz="1800" b="1" dirty="0"/>
              <a:t>）“窗口”主菜单</a:t>
            </a:r>
          </a:p>
          <a:p>
            <a:r>
              <a:rPr lang="zh-CN" altLang="zh-CN" sz="1800" dirty="0"/>
              <a:t>“窗口”主菜单各功能项的设计见表</a:t>
            </a:r>
            <a:r>
              <a:rPr lang="en-US" altLang="zh-CN" sz="1800" dirty="0"/>
              <a:t>18.4</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1733598184"/>
              </p:ext>
            </p:extLst>
          </p:nvPr>
        </p:nvGraphicFramePr>
        <p:xfrm>
          <a:off x="1367043" y="1723205"/>
          <a:ext cx="8976364" cy="2321144"/>
        </p:xfrm>
        <a:graphic>
          <a:graphicData uri="http://schemas.openxmlformats.org/drawingml/2006/table">
            <a:tbl>
              <a:tblPr firstRow="1" firstCol="1" bandRow="1"/>
              <a:tblGrid>
                <a:gridCol w="1683966"/>
                <a:gridCol w="1671399"/>
                <a:gridCol w="2461319"/>
                <a:gridCol w="3159680"/>
              </a:tblGrid>
              <a:tr h="331592">
                <a:tc>
                  <a:txBody>
                    <a:bodyPr/>
                    <a:lstStyle/>
                    <a:p>
                      <a:pPr indent="266700" algn="ctr">
                        <a:lnSpc>
                          <a:spcPts val="1400"/>
                        </a:lnSpc>
                        <a:spcAft>
                          <a:spcPts val="0"/>
                        </a:spcAft>
                      </a:pPr>
                      <a:r>
                        <a:rPr lang="zh-CN" sz="1400" kern="100">
                          <a:effectLst/>
                          <a:latin typeface="Arial"/>
                          <a:ea typeface="黑体"/>
                          <a:cs typeface="Arial"/>
                        </a:rPr>
                        <a:t>名</a:t>
                      </a:r>
                      <a:r>
                        <a:rPr lang="en-US" sz="1400" kern="100">
                          <a:effectLst/>
                          <a:latin typeface="Arial"/>
                          <a:ea typeface="黑体"/>
                        </a:rPr>
                        <a:t>    </a:t>
                      </a:r>
                      <a:r>
                        <a:rPr lang="zh-CN" sz="1400" kern="100">
                          <a:effectLst/>
                          <a:latin typeface="Arial"/>
                          <a:ea typeface="黑体"/>
                          <a:cs typeface="Arial"/>
                        </a:rPr>
                        <a:t>称</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对</a:t>
                      </a:r>
                      <a:r>
                        <a:rPr lang="zh-CN" sz="1400" kern="100">
                          <a:effectLst/>
                          <a:latin typeface="Times New Roman"/>
                          <a:ea typeface="Arial"/>
                        </a:rPr>
                        <a:t>  </a:t>
                      </a:r>
                      <a:r>
                        <a:rPr lang="zh-CN" sz="1400" kern="100">
                          <a:effectLst/>
                          <a:latin typeface="Arial"/>
                          <a:ea typeface="黑体"/>
                          <a:cs typeface="Arial"/>
                        </a:rPr>
                        <a:t>象</a:t>
                      </a:r>
                      <a:r>
                        <a:rPr lang="zh-CN" sz="1400" kern="100">
                          <a:effectLst/>
                          <a:latin typeface="Times New Roman"/>
                          <a:ea typeface="Arial"/>
                        </a:rPr>
                        <a:t>  </a:t>
                      </a:r>
                      <a:r>
                        <a:rPr lang="zh-CN" sz="1400" kern="100">
                          <a:effectLst/>
                          <a:latin typeface="Arial"/>
                          <a:ea typeface="黑体"/>
                          <a:cs typeface="Arial"/>
                        </a:rPr>
                        <a:t>名</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组</a:t>
                      </a:r>
                      <a:r>
                        <a:rPr lang="en-US" sz="1400" kern="100">
                          <a:effectLst/>
                          <a:latin typeface="Arial"/>
                          <a:ea typeface="黑体"/>
                        </a:rPr>
                        <a:t>  </a:t>
                      </a:r>
                      <a:r>
                        <a:rPr lang="zh-CN" sz="1400" kern="100">
                          <a:effectLst/>
                          <a:latin typeface="Arial"/>
                          <a:ea typeface="黑体"/>
                          <a:cs typeface="Arial"/>
                        </a:rPr>
                        <a:t>合</a:t>
                      </a:r>
                      <a:r>
                        <a:rPr lang="en-US" sz="1400" kern="100">
                          <a:effectLst/>
                          <a:latin typeface="Arial"/>
                          <a:ea typeface="黑体"/>
                        </a:rPr>
                        <a:t>  </a:t>
                      </a:r>
                      <a:r>
                        <a:rPr lang="zh-CN" sz="1400" kern="100">
                          <a:effectLst/>
                          <a:latin typeface="Arial"/>
                          <a:ea typeface="黑体"/>
                          <a:cs typeface="Arial"/>
                        </a:rPr>
                        <a:t>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状态提示文字</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1592">
                <a:tc>
                  <a:txBody>
                    <a:bodyPr/>
                    <a:lstStyle/>
                    <a:p>
                      <a:pPr indent="266700" algn="just">
                        <a:lnSpc>
                          <a:spcPts val="1400"/>
                        </a:lnSpc>
                        <a:spcAft>
                          <a:spcPts val="0"/>
                        </a:spcAft>
                      </a:pPr>
                      <a:r>
                        <a:rPr lang="zh-CN" sz="1400" kern="100">
                          <a:effectLst/>
                          <a:latin typeface="Times New Roman"/>
                          <a:ea typeface="宋体"/>
                        </a:rPr>
                        <a:t>关闭</a:t>
                      </a:r>
                      <a:r>
                        <a:rPr lang="en-US" sz="1400" kern="100">
                          <a:effectLst/>
                          <a:latin typeface="Times New Roman"/>
                          <a:ea typeface="宋体"/>
                        </a:rPr>
                        <a:t>(</a:t>
                      </a:r>
                      <a:r>
                        <a:rPr lang="en-US" sz="1400" u="sng" kern="100">
                          <a:effectLst/>
                          <a:latin typeface="Times New Roman"/>
                          <a:ea typeface="宋体"/>
                        </a:rPr>
                        <a:t>O</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closeAction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关闭活动文档子窗口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592">
                <a:tc>
                  <a:txBody>
                    <a:bodyPr/>
                    <a:lstStyle/>
                    <a:p>
                      <a:pPr indent="266700" algn="just">
                        <a:lnSpc>
                          <a:spcPts val="1400"/>
                        </a:lnSpc>
                        <a:spcAft>
                          <a:spcPts val="0"/>
                        </a:spcAft>
                      </a:pPr>
                      <a:r>
                        <a:rPr lang="zh-CN" sz="1400" kern="100">
                          <a:effectLst/>
                          <a:latin typeface="Times New Roman"/>
                          <a:ea typeface="宋体"/>
                        </a:rPr>
                        <a:t>关闭所有</a:t>
                      </a:r>
                      <a:r>
                        <a:rPr lang="en-US" sz="1400" kern="100">
                          <a:effectLst/>
                          <a:latin typeface="Times New Roman"/>
                          <a:ea typeface="宋体"/>
                        </a:rPr>
                        <a:t>(</a:t>
                      </a:r>
                      <a:r>
                        <a:rPr lang="en-US" sz="1400" u="sng" kern="100">
                          <a:effectLst/>
                          <a:latin typeface="Times New Roman"/>
                          <a:ea typeface="宋体"/>
                        </a:rPr>
                        <a:t>A</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closeAllAction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关闭所有子窗口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592">
                <a:tc>
                  <a:txBody>
                    <a:bodyPr/>
                    <a:lstStyle/>
                    <a:p>
                      <a:pPr indent="266700" algn="just">
                        <a:lnSpc>
                          <a:spcPts val="1400"/>
                        </a:lnSpc>
                        <a:spcAft>
                          <a:spcPts val="0"/>
                        </a:spcAft>
                      </a:pPr>
                      <a:r>
                        <a:rPr lang="zh-CN" sz="1400" kern="100">
                          <a:effectLst/>
                          <a:latin typeface="Times New Roman"/>
                          <a:ea typeface="宋体"/>
                        </a:rPr>
                        <a:t>平铺</a:t>
                      </a:r>
                      <a:r>
                        <a:rPr lang="en-US" sz="1400" kern="100">
                          <a:effectLst/>
                          <a:latin typeface="Times New Roman"/>
                          <a:ea typeface="宋体"/>
                        </a:rPr>
                        <a:t>(</a:t>
                      </a:r>
                      <a:r>
                        <a:rPr lang="en-US" sz="1400" u="sng" kern="100">
                          <a:effectLst/>
                          <a:latin typeface="Times New Roman"/>
                          <a:ea typeface="宋体"/>
                        </a:rPr>
                        <a:t>T</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tileAction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平铺子窗口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592">
                <a:tc>
                  <a:txBody>
                    <a:bodyPr/>
                    <a:lstStyle/>
                    <a:p>
                      <a:pPr indent="266700" algn="just">
                        <a:lnSpc>
                          <a:spcPts val="1400"/>
                        </a:lnSpc>
                        <a:spcAft>
                          <a:spcPts val="0"/>
                        </a:spcAft>
                      </a:pPr>
                      <a:r>
                        <a:rPr lang="zh-CN" sz="1400" kern="100">
                          <a:effectLst/>
                          <a:latin typeface="Times New Roman"/>
                          <a:ea typeface="宋体"/>
                        </a:rPr>
                        <a:t>层叠</a:t>
                      </a:r>
                      <a:r>
                        <a:rPr lang="en-US" sz="1400" kern="100">
                          <a:effectLst/>
                          <a:latin typeface="Times New Roman"/>
                          <a:ea typeface="宋体"/>
                        </a:rPr>
                        <a:t>(</a:t>
                      </a:r>
                      <a:r>
                        <a:rPr lang="en-US" sz="1400" u="sng" kern="100">
                          <a:effectLst/>
                          <a:latin typeface="Times New Roman"/>
                          <a:ea typeface="宋体"/>
                        </a:rPr>
                        <a:t>C</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cascadeAction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层叠子窗口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592">
                <a:tc>
                  <a:txBody>
                    <a:bodyPr/>
                    <a:lstStyle/>
                    <a:p>
                      <a:pPr indent="266700" algn="just">
                        <a:lnSpc>
                          <a:spcPts val="1400"/>
                        </a:lnSpc>
                        <a:spcAft>
                          <a:spcPts val="0"/>
                        </a:spcAft>
                      </a:pPr>
                      <a:r>
                        <a:rPr lang="zh-CN" sz="1400" kern="100">
                          <a:effectLst/>
                          <a:latin typeface="Times New Roman"/>
                          <a:ea typeface="宋体"/>
                        </a:rPr>
                        <a:t>下一个</a:t>
                      </a:r>
                      <a:r>
                        <a:rPr lang="en-US" sz="1400" kern="100">
                          <a:effectLst/>
                          <a:latin typeface="Times New Roman"/>
                          <a:ea typeface="宋体"/>
                        </a:rPr>
                        <a:t>(</a:t>
                      </a:r>
                      <a:r>
                        <a:rPr lang="en-US" sz="1400" u="sng" kern="100">
                          <a:effectLst/>
                          <a:latin typeface="Times New Roman"/>
                          <a:ea typeface="宋体"/>
                        </a:rPr>
                        <a:t>X</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nextAction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Ctrl+Tab</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移动焦点到下一个子窗口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592">
                <a:tc>
                  <a:txBody>
                    <a:bodyPr/>
                    <a:lstStyle/>
                    <a:p>
                      <a:pPr indent="266700" algn="just">
                        <a:lnSpc>
                          <a:spcPts val="1400"/>
                        </a:lnSpc>
                        <a:spcAft>
                          <a:spcPts val="0"/>
                        </a:spcAft>
                      </a:pPr>
                      <a:r>
                        <a:rPr lang="zh-CN" sz="1400" kern="100">
                          <a:effectLst/>
                          <a:latin typeface="Times New Roman"/>
                          <a:ea typeface="宋体"/>
                        </a:rPr>
                        <a:t>前一个</a:t>
                      </a:r>
                      <a:r>
                        <a:rPr lang="en-US" sz="1400" kern="100">
                          <a:effectLst/>
                          <a:latin typeface="Times New Roman"/>
                          <a:ea typeface="宋体"/>
                        </a:rPr>
                        <a:t>(</a:t>
                      </a:r>
                      <a:r>
                        <a:rPr lang="en-US" sz="1400" u="sng" kern="100">
                          <a:effectLst/>
                          <a:latin typeface="Times New Roman"/>
                          <a:ea typeface="宋体"/>
                        </a:rPr>
                        <a:t>V</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previousAction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Ctrl+Shift+Tab</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移动焦点到前一个子窗口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331612" y="4188387"/>
            <a:ext cx="4823756" cy="353943"/>
          </a:xfrm>
          <a:prstGeom prst="rect">
            <a:avLst/>
          </a:prstGeom>
        </p:spPr>
        <p:txBody>
          <a:bodyPr wrap="none">
            <a:spAutoFit/>
          </a:bodyPr>
          <a:lstStyle/>
          <a:p>
            <a:r>
              <a:rPr lang="zh-CN" altLang="zh-CN" dirty="0"/>
              <a:t>“窗口”主菜单的运行显示效果如图</a:t>
            </a:r>
            <a:r>
              <a:rPr lang="en-US" altLang="zh-CN" dirty="0"/>
              <a:t>18.13</a:t>
            </a:r>
            <a:r>
              <a:rPr lang="zh-CN" altLang="zh-CN" dirty="0"/>
              <a:t>所示。</a:t>
            </a:r>
          </a:p>
        </p:txBody>
      </p:sp>
      <p:pic>
        <p:nvPicPr>
          <p:cNvPr id="1433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4542330"/>
            <a:ext cx="2153280" cy="23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27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矩形 2"/>
          <p:cNvSpPr/>
          <p:nvPr/>
        </p:nvSpPr>
        <p:spPr>
          <a:xfrm>
            <a:off x="1136845" y="1029374"/>
            <a:ext cx="5940425" cy="615553"/>
          </a:xfrm>
          <a:prstGeom prst="rect">
            <a:avLst/>
          </a:prstGeom>
        </p:spPr>
        <p:txBody>
          <a:bodyPr>
            <a:spAutoFit/>
          </a:bodyPr>
          <a:lstStyle/>
          <a:p>
            <a:r>
              <a:rPr lang="zh-CN" altLang="zh-CN" b="1" dirty="0"/>
              <a:t>（</a:t>
            </a:r>
            <a:r>
              <a:rPr lang="en-US" altLang="zh-CN" b="1" dirty="0"/>
              <a:t>5</a:t>
            </a:r>
            <a:r>
              <a:rPr lang="zh-CN" altLang="zh-CN" b="1" dirty="0"/>
              <a:t>）“帮助”主菜单</a:t>
            </a:r>
          </a:p>
          <a:p>
            <a:r>
              <a:rPr lang="zh-CN" altLang="zh-CN" dirty="0"/>
              <a:t>“帮助”主菜单各功能项的设计见表</a:t>
            </a:r>
            <a:r>
              <a:rPr lang="en-US" altLang="zh-CN" dirty="0"/>
              <a:t>18.5</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2130181989"/>
              </p:ext>
            </p:extLst>
          </p:nvPr>
        </p:nvGraphicFramePr>
        <p:xfrm>
          <a:off x="1350839" y="1668677"/>
          <a:ext cx="9241950" cy="1448788"/>
        </p:xfrm>
        <a:graphic>
          <a:graphicData uri="http://schemas.openxmlformats.org/drawingml/2006/table">
            <a:tbl>
              <a:tblPr firstRow="1" firstCol="1" bandRow="1"/>
              <a:tblGrid>
                <a:gridCol w="1737834"/>
                <a:gridCol w="1726742"/>
                <a:gridCol w="2543893"/>
                <a:gridCol w="3233481"/>
              </a:tblGrid>
              <a:tr h="480248">
                <a:tc>
                  <a:txBody>
                    <a:bodyPr/>
                    <a:lstStyle/>
                    <a:p>
                      <a:pPr indent="266700" algn="ctr">
                        <a:lnSpc>
                          <a:spcPts val="1400"/>
                        </a:lnSpc>
                        <a:spcAft>
                          <a:spcPts val="0"/>
                        </a:spcAft>
                      </a:pPr>
                      <a:r>
                        <a:rPr lang="zh-CN" sz="1400" kern="100">
                          <a:effectLst/>
                          <a:latin typeface="Arial"/>
                          <a:ea typeface="黑体"/>
                          <a:cs typeface="Arial"/>
                        </a:rPr>
                        <a:t>名</a:t>
                      </a:r>
                      <a:r>
                        <a:rPr lang="en-US" sz="1400" kern="100">
                          <a:effectLst/>
                          <a:latin typeface="Arial"/>
                          <a:ea typeface="黑体"/>
                        </a:rPr>
                        <a:t>    </a:t>
                      </a:r>
                      <a:r>
                        <a:rPr lang="zh-CN" sz="1400" kern="100">
                          <a:effectLst/>
                          <a:latin typeface="Arial"/>
                          <a:ea typeface="黑体"/>
                          <a:cs typeface="Arial"/>
                        </a:rPr>
                        <a:t>称</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对</a:t>
                      </a:r>
                      <a:r>
                        <a:rPr lang="zh-CN" sz="1400" kern="100">
                          <a:effectLst/>
                          <a:latin typeface="Times New Roman"/>
                          <a:ea typeface="Arial"/>
                        </a:rPr>
                        <a:t>  </a:t>
                      </a:r>
                      <a:r>
                        <a:rPr lang="zh-CN" sz="1400" kern="100">
                          <a:effectLst/>
                          <a:latin typeface="Arial"/>
                          <a:ea typeface="黑体"/>
                          <a:cs typeface="Arial"/>
                        </a:rPr>
                        <a:t>象</a:t>
                      </a:r>
                      <a:r>
                        <a:rPr lang="zh-CN" sz="1400" kern="100">
                          <a:effectLst/>
                          <a:latin typeface="Times New Roman"/>
                          <a:ea typeface="Arial"/>
                        </a:rPr>
                        <a:t>  </a:t>
                      </a:r>
                      <a:r>
                        <a:rPr lang="zh-CN" sz="1400" kern="100">
                          <a:effectLst/>
                          <a:latin typeface="Arial"/>
                          <a:ea typeface="黑体"/>
                          <a:cs typeface="Arial"/>
                        </a:rPr>
                        <a:t>名</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组</a:t>
                      </a:r>
                      <a:r>
                        <a:rPr lang="en-US" sz="1400" kern="100">
                          <a:effectLst/>
                          <a:latin typeface="Arial"/>
                          <a:ea typeface="黑体"/>
                        </a:rPr>
                        <a:t>  </a:t>
                      </a:r>
                      <a:r>
                        <a:rPr lang="zh-CN" sz="1400" kern="100">
                          <a:effectLst/>
                          <a:latin typeface="Arial"/>
                          <a:ea typeface="黑体"/>
                          <a:cs typeface="Arial"/>
                        </a:rPr>
                        <a:t>合</a:t>
                      </a:r>
                      <a:r>
                        <a:rPr lang="en-US" sz="1400" kern="100">
                          <a:effectLst/>
                          <a:latin typeface="Arial"/>
                          <a:ea typeface="黑体"/>
                        </a:rPr>
                        <a:t>  </a:t>
                      </a:r>
                      <a:r>
                        <a:rPr lang="zh-CN" sz="1400" kern="100">
                          <a:effectLst/>
                          <a:latin typeface="Arial"/>
                          <a:ea typeface="黑体"/>
                          <a:cs typeface="Arial"/>
                        </a:rPr>
                        <a:t>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Arial"/>
                          <a:ea typeface="黑体"/>
                          <a:cs typeface="Arial"/>
                        </a:rPr>
                        <a:t>状态提示文字</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84270">
                <a:tc>
                  <a:txBody>
                    <a:bodyPr/>
                    <a:lstStyle/>
                    <a:p>
                      <a:pPr indent="266700" algn="just">
                        <a:lnSpc>
                          <a:spcPts val="1400"/>
                        </a:lnSpc>
                        <a:spcAft>
                          <a:spcPts val="0"/>
                        </a:spcAft>
                      </a:pPr>
                      <a:r>
                        <a:rPr lang="zh-CN" sz="1400" kern="100">
                          <a:effectLst/>
                          <a:latin typeface="Times New Roman"/>
                          <a:ea typeface="宋体"/>
                        </a:rPr>
                        <a:t>关于</a:t>
                      </a:r>
                      <a:r>
                        <a:rPr lang="en-US" sz="1400" kern="100">
                          <a:effectLst/>
                          <a:latin typeface="Times New Roman"/>
                          <a:ea typeface="宋体"/>
                        </a:rPr>
                        <a:t>(</a:t>
                      </a:r>
                      <a:r>
                        <a:rPr lang="en-US" sz="1400" u="sng" kern="100">
                          <a:effectLst/>
                          <a:latin typeface="Times New Roman"/>
                          <a:ea typeface="宋体"/>
                        </a:rPr>
                        <a:t>A</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aboutAction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关于</a:t>
                      </a:r>
                      <a:r>
                        <a:rPr lang="en-US" sz="1400" kern="100">
                          <a:effectLst/>
                          <a:latin typeface="Times New Roman"/>
                          <a:ea typeface="宋体"/>
                        </a:rPr>
                        <a:t> MyWord V1.0</a:t>
                      </a:r>
                      <a:r>
                        <a:rPr lang="zh-CN" sz="1400" kern="100">
                          <a:effectLst/>
                          <a:latin typeface="Times New Roman"/>
                          <a:ea typeface="宋体"/>
                        </a:rPr>
                        <a:t>的内容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4270">
                <a:tc>
                  <a:txBody>
                    <a:bodyPr/>
                    <a:lstStyle/>
                    <a:p>
                      <a:pPr indent="266700" algn="just">
                        <a:lnSpc>
                          <a:spcPts val="1400"/>
                        </a:lnSpc>
                        <a:spcAft>
                          <a:spcPts val="0"/>
                        </a:spcAft>
                      </a:pPr>
                      <a:r>
                        <a:rPr lang="zh-CN" sz="1400" kern="100">
                          <a:effectLst/>
                          <a:latin typeface="Times New Roman"/>
                          <a:ea typeface="宋体"/>
                        </a:rPr>
                        <a:t>关于</a:t>
                      </a:r>
                      <a:r>
                        <a:rPr lang="en-US" sz="1400" kern="100">
                          <a:effectLst/>
                          <a:latin typeface="Times New Roman"/>
                          <a:ea typeface="宋体"/>
                        </a:rPr>
                        <a:t> Qt 5(</a:t>
                      </a:r>
                      <a:r>
                        <a:rPr lang="en-US" sz="1400" u="sng" kern="100">
                          <a:effectLst/>
                          <a:latin typeface="Times New Roman"/>
                          <a:ea typeface="宋体"/>
                        </a:rPr>
                        <a:t>Q</a:t>
                      </a: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rPr>
                        <a:t>aboutQtAction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关于</a:t>
                      </a:r>
                      <a:r>
                        <a:rPr lang="en-US" sz="1400" kern="100" dirty="0">
                          <a:effectLst/>
                          <a:latin typeface="Times New Roman"/>
                          <a:ea typeface="宋体"/>
                        </a:rPr>
                        <a:t> </a:t>
                      </a:r>
                      <a:r>
                        <a:rPr lang="en-US" sz="1400" kern="100" dirty="0" err="1">
                          <a:effectLst/>
                          <a:latin typeface="Times New Roman"/>
                          <a:ea typeface="宋体"/>
                        </a:rPr>
                        <a:t>Qt</a:t>
                      </a:r>
                      <a:r>
                        <a:rPr lang="en-US" sz="1400" kern="100" dirty="0">
                          <a:effectLst/>
                          <a:latin typeface="Times New Roman"/>
                          <a:ea typeface="宋体"/>
                        </a:rPr>
                        <a:t> 5 </a:t>
                      </a:r>
                      <a:r>
                        <a:rPr lang="zh-CN" sz="1400" kern="100" dirty="0">
                          <a:effectLst/>
                          <a:latin typeface="Times New Roman"/>
                          <a:ea typeface="宋体"/>
                        </a:rPr>
                        <a:t>类库的最新信息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00644" y="3301340"/>
            <a:ext cx="10295907" cy="877163"/>
          </a:xfrm>
          <a:prstGeom prst="rect">
            <a:avLst/>
          </a:prstGeom>
          <a:noFill/>
        </p:spPr>
        <p:txBody>
          <a:bodyPr wrap="square" rtlCol="0">
            <a:spAutoFit/>
          </a:bodyPr>
          <a:lstStyle/>
          <a:p>
            <a:pPr indent="450850"/>
            <a:r>
              <a:rPr lang="zh-CN" altLang="zh-CN" dirty="0"/>
              <a:t>这个菜单结构很简单，在添加完其中的两个菜单项后，就可以直接编写代码来实现它们的功能，方法是右击菜单项编辑器中的对应条目，从弹出的菜单中选择“转到槽”项，在“转到槽”对话框中选择信号“</a:t>
            </a:r>
            <a:r>
              <a:rPr lang="en-US" altLang="zh-CN" dirty="0"/>
              <a:t>triggered()</a:t>
            </a:r>
            <a:r>
              <a:rPr lang="zh-CN" altLang="zh-CN" dirty="0"/>
              <a:t>”，单击“</a:t>
            </a:r>
            <a:r>
              <a:rPr lang="en-US" altLang="zh-CN" dirty="0"/>
              <a:t>OK</a:t>
            </a:r>
            <a:r>
              <a:rPr lang="zh-CN" altLang="zh-CN" dirty="0"/>
              <a:t>”按钮即可进入该菜单项动作代码编辑区，如图</a:t>
            </a:r>
            <a:r>
              <a:rPr lang="en-US" altLang="zh-CN" dirty="0"/>
              <a:t>18.14</a:t>
            </a:r>
            <a:r>
              <a:rPr lang="zh-CN" altLang="zh-CN" dirty="0"/>
              <a:t>所示</a:t>
            </a:r>
            <a:r>
              <a:rPr lang="zh-CN" altLang="zh-CN" dirty="0" smtClean="0"/>
              <a:t>。</a:t>
            </a:r>
            <a:endParaRPr lang="zh-CN" altLang="zh-CN" dirty="0"/>
          </a:p>
        </p:txBody>
      </p:sp>
      <p:pic>
        <p:nvPicPr>
          <p:cNvPr id="1536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547" y="4178502"/>
            <a:ext cx="2012723" cy="27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11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59702" cy="461665"/>
          </a:xfrm>
          <a:prstGeom prst="rect">
            <a:avLst/>
          </a:prstGeom>
        </p:spPr>
        <p:txBody>
          <a:bodyPr wrap="none">
            <a:spAutoFit/>
          </a:bodyPr>
          <a:lstStyle/>
          <a:p>
            <a:r>
              <a:rPr lang="zh-CN" altLang="zh-CN" sz="2400" b="1" dirty="0"/>
              <a:t>核心功能界面演示</a:t>
            </a:r>
          </a:p>
        </p:txBody>
      </p:sp>
      <p:sp>
        <p:nvSpPr>
          <p:cNvPr id="3" name="矩形 2"/>
          <p:cNvSpPr/>
          <p:nvPr/>
        </p:nvSpPr>
        <p:spPr>
          <a:xfrm>
            <a:off x="1128188" y="1007024"/>
            <a:ext cx="5336717" cy="369332"/>
          </a:xfrm>
          <a:prstGeom prst="rect">
            <a:avLst/>
          </a:prstGeom>
        </p:spPr>
        <p:txBody>
          <a:bodyPr wrap="none">
            <a:spAutoFit/>
          </a:bodyPr>
          <a:lstStyle/>
          <a:p>
            <a:r>
              <a:rPr lang="en-US" altLang="zh-CN" sz="1800" dirty="0" err="1"/>
              <a:t>Qt</a:t>
            </a:r>
            <a:r>
              <a:rPr lang="zh-CN" altLang="zh-CN" sz="1800" dirty="0"/>
              <a:t>版</a:t>
            </a:r>
            <a:r>
              <a:rPr lang="en-US" altLang="zh-CN" sz="1800" dirty="0" err="1"/>
              <a:t>MyWord</a:t>
            </a:r>
            <a:r>
              <a:rPr lang="zh-CN" altLang="zh-CN" sz="1800" dirty="0"/>
              <a:t>字处理软件的运行界面如图</a:t>
            </a:r>
            <a:r>
              <a:rPr lang="en-US" altLang="zh-CN" sz="1800" dirty="0"/>
              <a:t>18.1</a:t>
            </a:r>
            <a:r>
              <a:rPr lang="zh-CN" altLang="zh-CN" sz="1800" dirty="0"/>
              <a:t>所示。</a:t>
            </a: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695" y="1467633"/>
            <a:ext cx="6875705" cy="43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741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矩形 2"/>
          <p:cNvSpPr/>
          <p:nvPr/>
        </p:nvSpPr>
        <p:spPr>
          <a:xfrm>
            <a:off x="984527" y="1041425"/>
            <a:ext cx="3712876" cy="353943"/>
          </a:xfrm>
          <a:prstGeom prst="rect">
            <a:avLst/>
          </a:prstGeom>
        </p:spPr>
        <p:txBody>
          <a:bodyPr wrap="none">
            <a:spAutoFit/>
          </a:bodyPr>
          <a:lstStyle/>
          <a:p>
            <a:r>
              <a:rPr lang="zh-CN" altLang="zh-CN" dirty="0"/>
              <a:t>编写“关于</a:t>
            </a:r>
            <a:r>
              <a:rPr lang="en-US" altLang="zh-CN" dirty="0"/>
              <a:t>(</a:t>
            </a:r>
            <a:r>
              <a:rPr lang="en-US" altLang="zh-CN" u="sng" dirty="0"/>
              <a:t>A</a:t>
            </a:r>
            <a:r>
              <a:rPr lang="en-US" altLang="zh-CN" dirty="0"/>
              <a:t>)</a:t>
            </a:r>
            <a:r>
              <a:rPr lang="zh-CN" altLang="zh-CN" dirty="0"/>
              <a:t>”菜单项的代码如下：</a:t>
            </a:r>
          </a:p>
        </p:txBody>
      </p:sp>
      <p:sp>
        <p:nvSpPr>
          <p:cNvPr id="4" name="TextBox 3"/>
          <p:cNvSpPr txBox="1"/>
          <p:nvPr/>
        </p:nvSpPr>
        <p:spPr>
          <a:xfrm>
            <a:off x="984527" y="1419118"/>
            <a:ext cx="9833894" cy="1549360"/>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on_aboutAction_triggered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QMessageBox</a:t>
            </a:r>
            <a:r>
              <a:rPr lang="en-US" altLang="zh-CN" dirty="0"/>
              <a:t>::about(this, </a:t>
            </a:r>
            <a:r>
              <a:rPr lang="en-US" altLang="zh-CN" dirty="0" err="1"/>
              <a:t>tr</a:t>
            </a:r>
            <a:r>
              <a:rPr lang="en-US" altLang="zh-CN" dirty="0"/>
              <a:t>("</a:t>
            </a:r>
            <a:r>
              <a:rPr lang="zh-CN" altLang="zh-CN" dirty="0"/>
              <a:t>关于</a:t>
            </a:r>
            <a:r>
              <a:rPr lang="en-US" altLang="zh-CN" dirty="0"/>
              <a:t>"), </a:t>
            </a:r>
            <a:r>
              <a:rPr lang="en-US" altLang="zh-CN" dirty="0" err="1"/>
              <a:t>tr</a:t>
            </a:r>
            <a:r>
              <a:rPr lang="en-US" altLang="zh-CN" dirty="0"/>
              <a:t>("</a:t>
            </a:r>
            <a:r>
              <a:rPr lang="zh-CN" altLang="zh-CN" dirty="0"/>
              <a:t>这是一个基于</a:t>
            </a:r>
            <a:r>
              <a:rPr lang="en-US" altLang="zh-CN" dirty="0"/>
              <a:t> Qt5 </a:t>
            </a:r>
            <a:r>
              <a:rPr lang="zh-CN" altLang="zh-CN" dirty="0"/>
              <a:t>实现的字处理软件</a:t>
            </a:r>
            <a:r>
              <a:rPr lang="en-US" altLang="zh-CN" dirty="0"/>
              <a:t>\r\n</a:t>
            </a:r>
            <a:r>
              <a:rPr lang="zh-CN" altLang="zh-CN" dirty="0"/>
              <a:t>具备类似 微软</a:t>
            </a:r>
            <a:r>
              <a:rPr lang="en-US" altLang="zh-CN" dirty="0"/>
              <a:t> Office Word </a:t>
            </a:r>
            <a:r>
              <a:rPr lang="zh-CN" altLang="zh-CN" dirty="0"/>
              <a:t>的功能。</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984527" y="3121923"/>
            <a:ext cx="4168129" cy="353943"/>
          </a:xfrm>
          <a:prstGeom prst="rect">
            <a:avLst/>
          </a:prstGeom>
        </p:spPr>
        <p:txBody>
          <a:bodyPr wrap="none">
            <a:spAutoFit/>
          </a:bodyPr>
          <a:lstStyle/>
          <a:p>
            <a:r>
              <a:rPr lang="zh-CN" altLang="zh-CN" dirty="0"/>
              <a:t>编写“关于</a:t>
            </a:r>
            <a:r>
              <a:rPr lang="en-US" altLang="zh-CN" dirty="0"/>
              <a:t> </a:t>
            </a:r>
            <a:r>
              <a:rPr lang="en-US" altLang="zh-CN" dirty="0" err="1"/>
              <a:t>Qt</a:t>
            </a:r>
            <a:r>
              <a:rPr lang="en-US" altLang="zh-CN" dirty="0"/>
              <a:t> 5(</a:t>
            </a:r>
            <a:r>
              <a:rPr lang="en-US" altLang="zh-CN" u="sng" dirty="0"/>
              <a:t>Q</a:t>
            </a:r>
            <a:r>
              <a:rPr lang="en-US" altLang="zh-CN" dirty="0"/>
              <a:t>)</a:t>
            </a:r>
            <a:r>
              <a:rPr lang="zh-CN" altLang="zh-CN" dirty="0"/>
              <a:t>”菜单项的代码如下：</a:t>
            </a:r>
          </a:p>
        </p:txBody>
      </p:sp>
      <p:sp>
        <p:nvSpPr>
          <p:cNvPr id="6" name="TextBox 5"/>
          <p:cNvSpPr txBox="1"/>
          <p:nvPr/>
        </p:nvSpPr>
        <p:spPr>
          <a:xfrm>
            <a:off x="984527" y="3475866"/>
            <a:ext cx="9833894" cy="1259919"/>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on_aboutQtAction_triggered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QMessageBox</a:t>
            </a:r>
            <a:r>
              <a:rPr lang="en-US" altLang="zh-CN" dirty="0"/>
              <a:t>::</a:t>
            </a:r>
            <a:r>
              <a:rPr lang="en-US" altLang="zh-CN" dirty="0" err="1"/>
              <a:t>aboutQt</a:t>
            </a:r>
            <a:r>
              <a:rPr lang="en-US" altLang="zh-CN" dirty="0"/>
              <a:t>(NULL, "</a:t>
            </a:r>
            <a:r>
              <a:rPr lang="zh-CN" altLang="zh-CN" dirty="0"/>
              <a:t>关于</a:t>
            </a:r>
            <a:r>
              <a:rPr lang="en-US" altLang="zh-CN" dirty="0"/>
              <a:t> </a:t>
            </a:r>
            <a:r>
              <a:rPr lang="en-US" altLang="zh-CN" dirty="0" err="1"/>
              <a:t>Qt</a:t>
            </a:r>
            <a:r>
              <a:rPr lang="en-US" altLang="zh-CN" dirty="0"/>
              <a:t> 5");</a:t>
            </a:r>
            <a:endParaRPr lang="zh-CN" altLang="zh-CN" dirty="0"/>
          </a:p>
          <a:p>
            <a:r>
              <a:rPr lang="en-US" altLang="zh-CN" dirty="0"/>
              <a:t>}</a:t>
            </a:r>
            <a:endParaRPr lang="zh-CN" altLang="zh-CN" dirty="0"/>
          </a:p>
        </p:txBody>
      </p:sp>
      <p:sp>
        <p:nvSpPr>
          <p:cNvPr id="7" name="矩形 6"/>
          <p:cNvSpPr/>
          <p:nvPr/>
        </p:nvSpPr>
        <p:spPr>
          <a:xfrm>
            <a:off x="498764" y="4735785"/>
            <a:ext cx="10569039" cy="615553"/>
          </a:xfrm>
          <a:prstGeom prst="rect">
            <a:avLst/>
          </a:prstGeom>
        </p:spPr>
        <p:txBody>
          <a:bodyPr wrap="square">
            <a:spAutoFit/>
          </a:bodyPr>
          <a:lstStyle/>
          <a:p>
            <a:pPr indent="450850"/>
            <a:r>
              <a:rPr lang="zh-CN" altLang="zh-CN" dirty="0"/>
              <a:t>“帮助”主菜单的运行显示效果如图</a:t>
            </a:r>
            <a:r>
              <a:rPr lang="en-US" altLang="zh-CN" dirty="0"/>
              <a:t>18.15</a:t>
            </a:r>
            <a:r>
              <a:rPr lang="zh-CN" altLang="zh-CN" dirty="0"/>
              <a:t>所示，选择“帮助”→“关于”菜单项，弹出如图</a:t>
            </a:r>
            <a:r>
              <a:rPr lang="en-US" altLang="zh-CN" dirty="0"/>
              <a:t>18.16</a:t>
            </a:r>
            <a:r>
              <a:rPr lang="zh-CN" altLang="zh-CN" dirty="0"/>
              <a:t>所示的“关于”消息框，显示关于</a:t>
            </a:r>
            <a:r>
              <a:rPr lang="en-US" altLang="zh-CN" dirty="0" err="1"/>
              <a:t>MyWord</a:t>
            </a:r>
            <a:r>
              <a:rPr lang="zh-CN" altLang="zh-CN" dirty="0"/>
              <a:t>软件的简介信息。</a:t>
            </a:r>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965" y="6048510"/>
            <a:ext cx="1502270" cy="931964"/>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283" y="5351338"/>
            <a:ext cx="3116129" cy="15719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p:cNvSpPr>
            <a:spLocks noChangeArrowheads="1"/>
          </p:cNvSpPr>
          <p:nvPr/>
        </p:nvSpPr>
        <p:spPr bwMode="auto">
          <a:xfrm>
            <a:off x="0" y="1141413"/>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17863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TextBox 2"/>
          <p:cNvSpPr txBox="1"/>
          <p:nvPr/>
        </p:nvSpPr>
        <p:spPr>
          <a:xfrm>
            <a:off x="807522" y="961901"/>
            <a:ext cx="10402784" cy="646331"/>
          </a:xfrm>
          <a:prstGeom prst="rect">
            <a:avLst/>
          </a:prstGeom>
          <a:noFill/>
        </p:spPr>
        <p:txBody>
          <a:bodyPr wrap="square" rtlCol="0">
            <a:spAutoFit/>
          </a:bodyPr>
          <a:lstStyle/>
          <a:p>
            <a:pPr indent="450850"/>
            <a:r>
              <a:rPr lang="zh-CN" altLang="zh-CN" sz="1800" dirty="0"/>
              <a:t>选择“帮助”→“关于</a:t>
            </a:r>
            <a:r>
              <a:rPr lang="en-US" altLang="zh-CN" sz="1800" dirty="0" err="1"/>
              <a:t>Qt</a:t>
            </a:r>
            <a:r>
              <a:rPr lang="en-US" altLang="zh-CN" sz="1800" dirty="0"/>
              <a:t> 5</a:t>
            </a:r>
            <a:r>
              <a:rPr lang="zh-CN" altLang="zh-CN" sz="1800" dirty="0"/>
              <a:t>”菜单项，弹出如图</a:t>
            </a:r>
            <a:r>
              <a:rPr lang="en-US" altLang="zh-CN" sz="1800" dirty="0"/>
              <a:t>18.17</a:t>
            </a:r>
            <a:r>
              <a:rPr lang="zh-CN" altLang="zh-CN" sz="1800" dirty="0"/>
              <a:t>所示的消息框，显示</a:t>
            </a:r>
            <a:r>
              <a:rPr lang="en-US" altLang="zh-CN" sz="1800" dirty="0" err="1"/>
              <a:t>MyWord</a:t>
            </a:r>
            <a:r>
              <a:rPr lang="zh-CN" altLang="zh-CN" sz="1800" dirty="0"/>
              <a:t>软件所基于</a:t>
            </a:r>
            <a:r>
              <a:rPr lang="en-US" altLang="zh-CN" sz="1800" dirty="0" err="1"/>
              <a:t>Qt</a:t>
            </a:r>
            <a:r>
              <a:rPr lang="zh-CN" altLang="zh-CN" sz="1800" dirty="0"/>
              <a:t>的版本信息</a:t>
            </a:r>
            <a:r>
              <a:rPr lang="zh-CN" altLang="zh-CN" sz="1800" dirty="0" smtClean="0"/>
              <a:t>。</a:t>
            </a:r>
            <a:endParaRPr lang="zh-CN" altLang="zh-CN" sz="1800"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444" y="1608231"/>
            <a:ext cx="4918405" cy="469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342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004540" cy="461665"/>
          </a:xfrm>
          <a:prstGeom prst="rect">
            <a:avLst/>
          </a:prstGeom>
        </p:spPr>
        <p:txBody>
          <a:bodyPr wrap="none">
            <a:spAutoFit/>
          </a:bodyPr>
          <a:lstStyle/>
          <a:p>
            <a:r>
              <a:rPr lang="en-US" altLang="zh-CN" sz="2400" b="1" dirty="0"/>
              <a:t>2</a:t>
            </a:r>
            <a:r>
              <a:rPr lang="zh-CN" altLang="zh-CN" sz="2400" b="1" dirty="0"/>
              <a:t>．</a:t>
            </a:r>
            <a:r>
              <a:rPr lang="en-US" altLang="zh-CN" sz="2400" b="1" dirty="0" err="1"/>
              <a:t>MyWord</a:t>
            </a:r>
            <a:r>
              <a:rPr lang="zh-CN" altLang="zh-CN" sz="2400" b="1" dirty="0"/>
              <a:t>系统菜单</a:t>
            </a:r>
          </a:p>
        </p:txBody>
      </p:sp>
      <p:sp>
        <p:nvSpPr>
          <p:cNvPr id="3" name="TextBox 2"/>
          <p:cNvSpPr txBox="1"/>
          <p:nvPr/>
        </p:nvSpPr>
        <p:spPr>
          <a:xfrm>
            <a:off x="843148" y="1056904"/>
            <a:ext cx="10165278" cy="646331"/>
          </a:xfrm>
          <a:prstGeom prst="rect">
            <a:avLst/>
          </a:prstGeom>
          <a:noFill/>
        </p:spPr>
        <p:txBody>
          <a:bodyPr wrap="square" rtlCol="0">
            <a:spAutoFit/>
          </a:bodyPr>
          <a:lstStyle/>
          <a:p>
            <a:pPr indent="450850"/>
            <a:r>
              <a:rPr lang="zh-CN" altLang="zh-CN" sz="1800" dirty="0"/>
              <a:t>经过以上设计，在此时的软件项目界面设计模式下，可从菜单项编辑器中看到</a:t>
            </a:r>
            <a:r>
              <a:rPr lang="en-US" altLang="zh-CN" sz="1800" dirty="0" err="1"/>
              <a:t>MyWord</a:t>
            </a:r>
            <a:r>
              <a:rPr lang="zh-CN" altLang="zh-CN" sz="1800" dirty="0"/>
              <a:t>系统中全部的菜单及其子菜单条目，并可随时对它们中任一个的任意属性进行设置更改，如图</a:t>
            </a:r>
            <a:r>
              <a:rPr lang="en-US" altLang="zh-CN" sz="1800" dirty="0"/>
              <a:t>18.18</a:t>
            </a:r>
            <a:r>
              <a:rPr lang="zh-CN" altLang="zh-CN" sz="1800" dirty="0"/>
              <a:t>所示</a:t>
            </a:r>
            <a:r>
              <a:rPr lang="zh-CN" altLang="zh-CN" sz="1800" dirty="0" smtClean="0"/>
              <a:t>。</a:t>
            </a:r>
            <a:endParaRPr lang="zh-CN" altLang="zh-CN" sz="1800" dirty="0"/>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96" y="1905116"/>
            <a:ext cx="7153199" cy="380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73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67166" y="3622613"/>
            <a:ext cx="2080522" cy="518595"/>
          </a:xfrm>
          <a:prstGeom prst="rect">
            <a:avLst/>
          </a:prstGeom>
          <a:noFill/>
        </p:spPr>
        <p:txBody>
          <a:bodyPr wrap="square" lIns="86863" tIns="43430" rIns="86863" bIns="43430" rtlCol="0">
            <a:spAutoFit/>
          </a:bodyPr>
          <a:lstStyle/>
          <a:p>
            <a:r>
              <a:rPr lang="zh-CN" altLang="zh-CN" sz="2800" b="1" dirty="0"/>
              <a:t>工具栏设计</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456779"/>
            <a:ext cx="482208" cy="545844"/>
          </a:xfrm>
          <a:prstGeom prst="rect">
            <a:avLst/>
          </a:prstGeom>
        </p:spPr>
      </p:pic>
      <p:sp>
        <p:nvSpPr>
          <p:cNvPr id="9" name="TextBox 18"/>
          <p:cNvSpPr txBox="1"/>
          <p:nvPr/>
        </p:nvSpPr>
        <p:spPr>
          <a:xfrm>
            <a:off x="5940427" y="2456780"/>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．与菜单对应的工具条</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208144"/>
            <a:ext cx="482208" cy="545844"/>
          </a:xfrm>
          <a:prstGeom prst="rect">
            <a:avLst/>
          </a:prstGeom>
        </p:spPr>
      </p:pic>
      <p:sp>
        <p:nvSpPr>
          <p:cNvPr id="11" name="TextBox 20"/>
          <p:cNvSpPr txBox="1"/>
          <p:nvPr/>
        </p:nvSpPr>
        <p:spPr>
          <a:xfrm>
            <a:off x="5940427" y="3205895"/>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．附加功能的工具条</a:t>
            </a:r>
          </a:p>
        </p:txBody>
      </p:sp>
    </p:spTree>
    <p:extLst>
      <p:ext uri="{BB962C8B-B14F-4D97-AF65-F5344CB8AC3E}">
        <p14:creationId xmlns:p14="http://schemas.microsoft.com/office/powerpoint/2010/main" val="54854492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工具栏设计</a:t>
            </a:r>
          </a:p>
        </p:txBody>
      </p:sp>
      <p:sp>
        <p:nvSpPr>
          <p:cNvPr id="3" name="TextBox 2"/>
          <p:cNvSpPr txBox="1"/>
          <p:nvPr/>
        </p:nvSpPr>
        <p:spPr>
          <a:xfrm>
            <a:off x="890648" y="985652"/>
            <a:ext cx="10260281" cy="1706878"/>
          </a:xfrm>
          <a:prstGeom prst="rect">
            <a:avLst/>
          </a:prstGeom>
          <a:noFill/>
        </p:spPr>
        <p:txBody>
          <a:bodyPr wrap="square" rtlCol="0">
            <a:spAutoFit/>
          </a:bodyPr>
          <a:lstStyle/>
          <a:p>
            <a:pPr indent="450850">
              <a:lnSpc>
                <a:spcPct val="150000"/>
              </a:lnSpc>
            </a:pPr>
            <a:r>
              <a:rPr lang="zh-CN" altLang="zh-CN" sz="1800" dirty="0"/>
              <a:t>本系统的工具栏共有四个工具条，其中三个工具条分别对应“文件”“编辑”和“格式”主菜单的功能，如图</a:t>
            </a:r>
            <a:r>
              <a:rPr lang="en-US" altLang="zh-CN" sz="1800" dirty="0"/>
              <a:t>18.19</a:t>
            </a:r>
            <a:r>
              <a:rPr lang="zh-CN" altLang="zh-CN" sz="1800" dirty="0"/>
              <a:t>（</a:t>
            </a:r>
            <a:r>
              <a:rPr lang="en-US" altLang="zh-CN" sz="1800" dirty="0"/>
              <a:t>a</a:t>
            </a:r>
            <a:r>
              <a:rPr lang="zh-CN" altLang="zh-CN" sz="1800" dirty="0"/>
              <a:t>）～图</a:t>
            </a:r>
            <a:r>
              <a:rPr lang="en-US" altLang="zh-CN" sz="1800" dirty="0"/>
              <a:t>18.19</a:t>
            </a:r>
            <a:r>
              <a:rPr lang="zh-CN" altLang="zh-CN" sz="1800" dirty="0"/>
              <a:t>（</a:t>
            </a:r>
            <a:r>
              <a:rPr lang="en-US" altLang="zh-CN" sz="1800" dirty="0"/>
              <a:t>c</a:t>
            </a:r>
            <a:r>
              <a:rPr lang="zh-CN" altLang="zh-CN" sz="1800" dirty="0"/>
              <a:t>）所示；最后一个工具条为组合选择栏，它提供三个组合选择框控件，如图</a:t>
            </a:r>
            <a:r>
              <a:rPr lang="en-US" altLang="zh-CN" sz="1800" dirty="0"/>
              <a:t>18.19</a:t>
            </a:r>
            <a:r>
              <a:rPr lang="zh-CN" altLang="zh-CN" sz="1800" dirty="0"/>
              <a:t>（</a:t>
            </a:r>
            <a:r>
              <a:rPr lang="en-US" altLang="zh-CN" sz="1800" dirty="0"/>
              <a:t>d</a:t>
            </a:r>
            <a:r>
              <a:rPr lang="zh-CN" altLang="zh-CN" sz="1800" dirty="0"/>
              <a:t>）所示，实现用户给文本选择段落标号、添加编号、更改字体和字号等高级功能</a:t>
            </a:r>
            <a:r>
              <a:rPr lang="zh-CN" altLang="zh-CN" sz="1800" dirty="0" smtClean="0"/>
              <a:t>。</a:t>
            </a:r>
            <a:endParaRPr lang="zh-CN" altLang="zh-CN" sz="1800" dirty="0"/>
          </a:p>
        </p:txBody>
      </p:sp>
      <p:pic>
        <p:nvPicPr>
          <p:cNvPr id="19458" name="Picture 2" descr="17t11植"/>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0573" y="2894411"/>
            <a:ext cx="8380429" cy="17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38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1</a:t>
            </a:r>
            <a:r>
              <a:rPr lang="zh-CN" altLang="zh-CN" sz="2400" b="1" dirty="0"/>
              <a:t>．与菜单对应的工具条</a:t>
            </a:r>
          </a:p>
        </p:txBody>
      </p:sp>
      <p:sp>
        <p:nvSpPr>
          <p:cNvPr id="3" name="TextBox 2"/>
          <p:cNvSpPr txBox="1"/>
          <p:nvPr/>
        </p:nvSpPr>
        <p:spPr>
          <a:xfrm>
            <a:off x="878774" y="1033153"/>
            <a:ext cx="10236530" cy="1400383"/>
          </a:xfrm>
          <a:prstGeom prst="rect">
            <a:avLst/>
          </a:prstGeom>
          <a:noFill/>
        </p:spPr>
        <p:txBody>
          <a:bodyPr wrap="square" rtlCol="0">
            <a:spAutoFit/>
          </a:bodyPr>
          <a:lstStyle/>
          <a:p>
            <a:pPr indent="450850"/>
            <a:r>
              <a:rPr lang="zh-CN" altLang="zh-CN" b="1" dirty="0"/>
              <a:t>（</a:t>
            </a:r>
            <a:r>
              <a:rPr lang="en-US" altLang="zh-CN" b="1" dirty="0"/>
              <a:t>1</a:t>
            </a:r>
            <a:r>
              <a:rPr lang="zh-CN" altLang="zh-CN" b="1" dirty="0"/>
              <a:t>）添加工具按钮</a:t>
            </a:r>
          </a:p>
          <a:p>
            <a:pPr indent="450850"/>
            <a:r>
              <a:rPr lang="zh-CN" altLang="zh-CN" dirty="0"/>
              <a:t>对于与某个菜单项功能完全相同的按钮，只要从菜单项编辑器中将相应的菜单项用鼠标拖曳至工具条上的特定位置即可，如图</a:t>
            </a:r>
            <a:r>
              <a:rPr lang="en-US" altLang="zh-CN" dirty="0"/>
              <a:t>18.20</a:t>
            </a:r>
            <a:r>
              <a:rPr lang="zh-CN" altLang="zh-CN" dirty="0"/>
              <a:t>所示。</a:t>
            </a:r>
          </a:p>
          <a:p>
            <a:pPr indent="450850"/>
            <a:r>
              <a:rPr lang="zh-CN" altLang="zh-CN" dirty="0"/>
              <a:t>图</a:t>
            </a:r>
            <a:r>
              <a:rPr lang="en-US" altLang="zh-CN" dirty="0"/>
              <a:t>18.20</a:t>
            </a:r>
            <a:r>
              <a:rPr lang="zh-CN" altLang="zh-CN" dirty="0"/>
              <a:t>中演示了依次将“文件”主菜单下的“新建”“打开”菜单项拖曳至工具条上生成工具按钮的操作，生成的按钮与原菜单项具有一样的图标、状态提示文字及功能</a:t>
            </a:r>
            <a:r>
              <a:rPr lang="zh-CN" altLang="zh-CN" dirty="0" smtClean="0"/>
              <a:t>。</a:t>
            </a:r>
            <a:endParaRPr lang="zh-CN" altLang="zh-CN" dirty="0"/>
          </a:p>
        </p:txBody>
      </p:sp>
      <p:pic>
        <p:nvPicPr>
          <p:cNvPr id="20482" name="Picture 2" descr="18-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2102" y="2565440"/>
            <a:ext cx="5521881" cy="408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766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1</a:t>
            </a:r>
            <a:r>
              <a:rPr lang="zh-CN" altLang="zh-CN" sz="2400" b="1" dirty="0"/>
              <a:t>．与菜单对应的工具条</a:t>
            </a:r>
          </a:p>
        </p:txBody>
      </p:sp>
      <p:sp>
        <p:nvSpPr>
          <p:cNvPr id="3" name="矩形 2"/>
          <p:cNvSpPr/>
          <p:nvPr/>
        </p:nvSpPr>
        <p:spPr>
          <a:xfrm>
            <a:off x="760021" y="1029020"/>
            <a:ext cx="10094026" cy="1338828"/>
          </a:xfrm>
          <a:prstGeom prst="rect">
            <a:avLst/>
          </a:prstGeom>
        </p:spPr>
        <p:txBody>
          <a:bodyPr wrap="square">
            <a:spAutoFit/>
          </a:bodyPr>
          <a:lstStyle/>
          <a:p>
            <a:pPr indent="450850">
              <a:lnSpc>
                <a:spcPct val="150000"/>
              </a:lnSpc>
            </a:pPr>
            <a:r>
              <a:rPr lang="zh-CN" altLang="zh-CN" sz="1800" b="1" dirty="0"/>
              <a:t>（</a:t>
            </a:r>
            <a:r>
              <a:rPr lang="en-US" altLang="zh-CN" sz="1800" b="1" dirty="0"/>
              <a:t>2</a:t>
            </a:r>
            <a:r>
              <a:rPr lang="zh-CN" altLang="zh-CN" sz="1800" b="1" dirty="0"/>
              <a:t>）按钮分隔</a:t>
            </a:r>
          </a:p>
          <a:p>
            <a:pPr indent="450850">
              <a:lnSpc>
                <a:spcPct val="150000"/>
              </a:lnSpc>
            </a:pPr>
            <a:r>
              <a:rPr lang="zh-CN" altLang="zh-CN" sz="1800" dirty="0"/>
              <a:t>与菜单的设计类似，也可按照菜单项功能的组织结构在对应的工具按钮间插入分隔条，方法是右击工具栏选择“添加分隔符”项，如图</a:t>
            </a:r>
            <a:r>
              <a:rPr lang="en-US" altLang="zh-CN" sz="1800" dirty="0"/>
              <a:t>18.21</a:t>
            </a:r>
            <a:r>
              <a:rPr lang="zh-CN" altLang="zh-CN" sz="1800" dirty="0"/>
              <a:t>所示。</a:t>
            </a:r>
          </a:p>
        </p:txBody>
      </p:sp>
      <p:pic>
        <p:nvPicPr>
          <p:cNvPr id="215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06" y="2726748"/>
            <a:ext cx="5851786" cy="17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74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1</a:t>
            </a:r>
            <a:r>
              <a:rPr lang="zh-CN" altLang="zh-CN" sz="2400" b="1" dirty="0"/>
              <a:t>．与菜单对应的工具条</a:t>
            </a:r>
          </a:p>
        </p:txBody>
      </p:sp>
      <p:sp>
        <p:nvSpPr>
          <p:cNvPr id="3" name="TextBox 2"/>
          <p:cNvSpPr txBox="1"/>
          <p:nvPr/>
        </p:nvSpPr>
        <p:spPr>
          <a:xfrm>
            <a:off x="890649" y="1033153"/>
            <a:ext cx="10082151" cy="1138773"/>
          </a:xfrm>
          <a:prstGeom prst="rect">
            <a:avLst/>
          </a:prstGeom>
          <a:noFill/>
        </p:spPr>
        <p:txBody>
          <a:bodyPr wrap="square" rtlCol="0">
            <a:spAutoFit/>
          </a:bodyPr>
          <a:lstStyle/>
          <a:p>
            <a:pPr indent="450850"/>
            <a:r>
              <a:rPr lang="zh-CN" altLang="zh-CN" b="1" dirty="0"/>
              <a:t>（</a:t>
            </a:r>
            <a:r>
              <a:rPr lang="en-US" altLang="zh-CN" b="1" dirty="0"/>
              <a:t>3</a:t>
            </a:r>
            <a:r>
              <a:rPr lang="zh-CN" altLang="zh-CN" b="1" dirty="0"/>
              <a:t>）添加工具条</a:t>
            </a:r>
          </a:p>
          <a:p>
            <a:pPr indent="450850"/>
            <a:r>
              <a:rPr lang="zh-CN" altLang="zh-CN" dirty="0"/>
              <a:t>在</a:t>
            </a:r>
            <a:r>
              <a:rPr lang="en-US" altLang="zh-CN" dirty="0" err="1"/>
              <a:t>Qt</a:t>
            </a:r>
            <a:r>
              <a:rPr lang="zh-CN" altLang="zh-CN" dirty="0"/>
              <a:t>系统的界面设计模式下默认在顶端有一个工具条，本例软件因为有多个工具条，故需要用户自己添加。很简单，只要在界面设计模式窗体上右击，选择“添加工具栏”项即可在窗体上添加一个新工具条，然后用同样的方法往其中拖曳菜单项来生成工具按钮，如图</a:t>
            </a:r>
            <a:r>
              <a:rPr lang="en-US" altLang="zh-CN" dirty="0"/>
              <a:t>18.22</a:t>
            </a:r>
            <a:r>
              <a:rPr lang="zh-CN" altLang="zh-CN" dirty="0"/>
              <a:t>所示</a:t>
            </a:r>
            <a:r>
              <a:rPr lang="zh-CN" altLang="zh-CN" dirty="0" smtClean="0"/>
              <a:t>。</a:t>
            </a:r>
            <a:endParaRPr lang="zh-CN" altLang="zh-CN" dirty="0"/>
          </a:p>
        </p:txBody>
      </p:sp>
      <p:pic>
        <p:nvPicPr>
          <p:cNvPr id="225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112" y="2171926"/>
            <a:ext cx="6206506" cy="316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0042" y="5486400"/>
            <a:ext cx="9452758" cy="353943"/>
          </a:xfrm>
          <a:prstGeom prst="rect">
            <a:avLst/>
          </a:prstGeom>
          <a:noFill/>
        </p:spPr>
        <p:txBody>
          <a:bodyPr wrap="square" rtlCol="0">
            <a:spAutoFit/>
          </a:bodyPr>
          <a:lstStyle/>
          <a:p>
            <a:r>
              <a:rPr lang="zh-CN" altLang="zh-CN" dirty="0"/>
              <a:t>本例将与菜单功能对应的三个工具条设计放置在界面顶部同一行上，完成的效果如图</a:t>
            </a:r>
            <a:r>
              <a:rPr lang="en-US" altLang="zh-CN" dirty="0"/>
              <a:t>18.23</a:t>
            </a:r>
            <a:r>
              <a:rPr lang="zh-CN" altLang="zh-CN" dirty="0"/>
              <a:t>所示</a:t>
            </a:r>
            <a:r>
              <a:rPr lang="zh-CN" altLang="zh-CN" dirty="0" smtClean="0"/>
              <a:t>。</a:t>
            </a:r>
            <a:endParaRPr lang="zh-CN" altLang="zh-CN" dirty="0"/>
          </a:p>
        </p:txBody>
      </p:sp>
      <p:pic>
        <p:nvPicPr>
          <p:cNvPr id="2253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979" y="5981658"/>
            <a:ext cx="6819171" cy="69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3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2</a:t>
            </a:r>
            <a:r>
              <a:rPr lang="zh-CN" altLang="zh-CN" sz="2400" b="1" dirty="0"/>
              <a:t>．附加功能的工具条</a:t>
            </a:r>
          </a:p>
        </p:txBody>
      </p:sp>
      <p:sp>
        <p:nvSpPr>
          <p:cNvPr id="3" name="TextBox 2"/>
          <p:cNvSpPr txBox="1"/>
          <p:nvPr/>
        </p:nvSpPr>
        <p:spPr>
          <a:xfrm>
            <a:off x="819397" y="1056904"/>
            <a:ext cx="10295907" cy="877163"/>
          </a:xfrm>
          <a:prstGeom prst="rect">
            <a:avLst/>
          </a:prstGeom>
          <a:noFill/>
        </p:spPr>
        <p:txBody>
          <a:bodyPr wrap="square" rtlCol="0">
            <a:spAutoFit/>
          </a:bodyPr>
          <a:lstStyle/>
          <a:p>
            <a:pPr indent="450850"/>
            <a:r>
              <a:rPr lang="zh-CN" altLang="zh-CN" dirty="0"/>
              <a:t>本例为实现对文档的高级编辑功能，设计了一个附加功能的工具条，其上是由多个下拉列表构成的组合选择栏。此工具条由于不对应菜单项功能，所以只能由用户从控件工具箱中选择拖曳控件来自定义设计。图</a:t>
            </a:r>
            <a:r>
              <a:rPr lang="en-US" altLang="zh-CN" dirty="0"/>
              <a:t>18.24</a:t>
            </a:r>
            <a:r>
              <a:rPr lang="zh-CN" altLang="zh-CN" dirty="0"/>
              <a:t>演示了往窗体上拖入一个组合框并编辑其中各选项（右击后选择“编辑项目</a:t>
            </a:r>
            <a:r>
              <a:rPr lang="en-US" altLang="zh-CN" dirty="0"/>
              <a:t>...</a:t>
            </a:r>
            <a:r>
              <a:rPr lang="zh-CN" altLang="zh-CN" dirty="0"/>
              <a:t>”项）的操作</a:t>
            </a:r>
            <a:r>
              <a:rPr lang="zh-CN" altLang="zh-CN" dirty="0" smtClean="0"/>
              <a:t>。</a:t>
            </a:r>
            <a:endParaRPr lang="zh-CN" altLang="zh-CN" dirty="0"/>
          </a:p>
        </p:txBody>
      </p:sp>
      <p:pic>
        <p:nvPicPr>
          <p:cNvPr id="23554" name="Picture 2" descr="18-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8325" y="2097356"/>
            <a:ext cx="6853176" cy="371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5540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2</a:t>
            </a:r>
            <a:r>
              <a:rPr lang="zh-CN" altLang="zh-CN" sz="2400" b="1" dirty="0"/>
              <a:t>．附加功能的工具条</a:t>
            </a:r>
          </a:p>
        </p:txBody>
      </p:sp>
      <p:sp>
        <p:nvSpPr>
          <p:cNvPr id="3" name="TextBox 2"/>
          <p:cNvSpPr txBox="1"/>
          <p:nvPr/>
        </p:nvSpPr>
        <p:spPr>
          <a:xfrm>
            <a:off x="831273" y="1045029"/>
            <a:ext cx="10248405" cy="615553"/>
          </a:xfrm>
          <a:prstGeom prst="rect">
            <a:avLst/>
          </a:prstGeom>
          <a:noFill/>
        </p:spPr>
        <p:txBody>
          <a:bodyPr wrap="square" rtlCol="0">
            <a:spAutoFit/>
          </a:bodyPr>
          <a:lstStyle/>
          <a:p>
            <a:pPr indent="450850"/>
            <a:r>
              <a:rPr lang="zh-CN" altLang="zh-CN" dirty="0"/>
              <a:t>附加功能的工具条上还有供用户选择字体和字号的组合框，分别命名为</a:t>
            </a:r>
            <a:r>
              <a:rPr lang="en-US" altLang="zh-CN" dirty="0" err="1"/>
              <a:t>fontComboBox</a:t>
            </a:r>
            <a:r>
              <a:rPr lang="zh-CN" altLang="zh-CN" dirty="0"/>
              <a:t>和</a:t>
            </a:r>
            <a:r>
              <a:rPr lang="en-US" altLang="zh-CN" dirty="0" err="1"/>
              <a:t>sizeComboBox</a:t>
            </a:r>
            <a:r>
              <a:rPr lang="zh-CN" altLang="zh-CN" dirty="0"/>
              <a:t>，设计好界面后编写系统的初始化函数</a:t>
            </a:r>
            <a:r>
              <a:rPr lang="en-US" altLang="zh-CN" dirty="0" err="1"/>
              <a:t>MainWindow</a:t>
            </a:r>
            <a:r>
              <a:rPr lang="en-US" altLang="zh-CN" dirty="0"/>
              <a:t>::</a:t>
            </a:r>
            <a:r>
              <a:rPr lang="en-US" altLang="zh-CN" dirty="0" err="1"/>
              <a:t>initMainWindow</a:t>
            </a:r>
            <a:r>
              <a:rPr lang="en-US" altLang="zh-CN" dirty="0"/>
              <a:t>()</a:t>
            </a:r>
            <a:r>
              <a:rPr lang="zh-CN" altLang="zh-CN" dirty="0"/>
              <a:t>，在其中加入如下代码</a:t>
            </a:r>
            <a:r>
              <a:rPr lang="zh-CN" altLang="zh-CN" dirty="0" smtClean="0"/>
              <a:t>：</a:t>
            </a:r>
            <a:endParaRPr lang="zh-CN" altLang="zh-CN" dirty="0"/>
          </a:p>
        </p:txBody>
      </p:sp>
      <p:sp>
        <p:nvSpPr>
          <p:cNvPr id="4" name="TextBox 3"/>
          <p:cNvSpPr txBox="1"/>
          <p:nvPr/>
        </p:nvSpPr>
        <p:spPr>
          <a:xfrm>
            <a:off x="1448790" y="1660582"/>
            <a:ext cx="9239002" cy="1549360"/>
          </a:xfrm>
          <a:prstGeom prst="roundRect">
            <a:avLst/>
          </a:prstGeom>
          <a:solidFill>
            <a:srgbClr val="DDDDDD"/>
          </a:solidFill>
        </p:spPr>
        <p:txBody>
          <a:bodyPr wrap="square" rtlCol="0">
            <a:spAutoFit/>
          </a:bodyPr>
          <a:lstStyle/>
          <a:p>
            <a:pPr latinLnBrk="1"/>
            <a:r>
              <a:rPr lang="en-US" altLang="zh-CN" dirty="0"/>
              <a:t> </a:t>
            </a:r>
            <a:r>
              <a:rPr lang="en-US" altLang="zh-CN" dirty="0" err="1"/>
              <a:t>QFontDatabase</a:t>
            </a:r>
            <a:r>
              <a:rPr lang="en-US" altLang="zh-CN" dirty="0"/>
              <a:t> </a:t>
            </a:r>
            <a:r>
              <a:rPr lang="en-US" altLang="zh-CN" dirty="0" err="1"/>
              <a:t>fontdb</a:t>
            </a:r>
            <a:r>
              <a:rPr lang="en-US" altLang="zh-CN" dirty="0"/>
              <a:t>;</a:t>
            </a:r>
            <a:endParaRPr lang="zh-CN" altLang="zh-CN" dirty="0"/>
          </a:p>
          <a:p>
            <a:r>
              <a:rPr lang="en-US" altLang="zh-CN" dirty="0"/>
              <a:t>    </a:t>
            </a:r>
            <a:r>
              <a:rPr lang="en-US" altLang="zh-CN" dirty="0" err="1"/>
              <a:t>foreach</a:t>
            </a:r>
            <a:r>
              <a:rPr lang="en-US" altLang="zh-CN" dirty="0"/>
              <a:t>(</a:t>
            </a:r>
            <a:r>
              <a:rPr lang="en-US" altLang="zh-CN" dirty="0" err="1"/>
              <a:t>int</a:t>
            </a:r>
            <a:r>
              <a:rPr lang="en-US" altLang="zh-CN" dirty="0"/>
              <a:t> </a:t>
            </a:r>
            <a:r>
              <a:rPr lang="en-US" altLang="zh-CN" dirty="0" err="1"/>
              <a:t>fontsize</a:t>
            </a:r>
            <a:r>
              <a:rPr lang="en-US" altLang="zh-CN" dirty="0"/>
              <a:t>, </a:t>
            </a:r>
            <a:r>
              <a:rPr lang="en-US" altLang="zh-CN" dirty="0" err="1"/>
              <a:t>fontdb.standardSizes</a:t>
            </a:r>
            <a:r>
              <a:rPr lang="en-US" altLang="zh-CN" dirty="0"/>
              <a:t>()) </a:t>
            </a:r>
            <a:r>
              <a:rPr lang="en-US" altLang="zh-CN" dirty="0" err="1"/>
              <a:t>ui</a:t>
            </a:r>
            <a:r>
              <a:rPr lang="en-US" altLang="zh-CN" dirty="0"/>
              <a:t>-&gt;</a:t>
            </a:r>
            <a:r>
              <a:rPr lang="en-US" altLang="zh-CN" dirty="0" err="1"/>
              <a:t>sizeComboBox</a:t>
            </a:r>
            <a:r>
              <a:rPr lang="en-US" altLang="zh-CN" dirty="0"/>
              <a:t>-&gt;</a:t>
            </a:r>
            <a:r>
              <a:rPr lang="en-US" altLang="zh-CN" dirty="0" err="1"/>
              <a:t>addItem</a:t>
            </a:r>
            <a:r>
              <a:rPr lang="en-US" altLang="zh-CN" dirty="0"/>
              <a:t>(</a:t>
            </a:r>
            <a:r>
              <a:rPr lang="en-US" altLang="zh-CN" dirty="0" err="1"/>
              <a:t>QString</a:t>
            </a:r>
            <a:r>
              <a:rPr lang="en-US" altLang="zh-CN" dirty="0"/>
              <a:t/>
            </a:r>
            <a:br>
              <a:rPr lang="en-US" altLang="zh-CN" dirty="0"/>
            </a:br>
            <a:r>
              <a:rPr lang="en-US" altLang="zh-CN" dirty="0"/>
              <a:t>::number(</a:t>
            </a:r>
            <a:r>
              <a:rPr lang="en-US" altLang="zh-CN" dirty="0" err="1"/>
              <a:t>fontsize</a:t>
            </a:r>
            <a:r>
              <a:rPr lang="en-US" altLang="zh-CN" dirty="0"/>
              <a:t>));</a:t>
            </a:r>
            <a:endParaRPr lang="zh-CN" altLang="zh-CN" dirty="0"/>
          </a:p>
          <a:p>
            <a:pPr latinLnBrk="1"/>
            <a:r>
              <a:rPr lang="en-US" altLang="zh-CN" dirty="0"/>
              <a:t>    </a:t>
            </a:r>
            <a:r>
              <a:rPr lang="en-US" altLang="zh-CN" dirty="0" err="1"/>
              <a:t>ui</a:t>
            </a:r>
            <a:r>
              <a:rPr lang="en-US" altLang="zh-CN" dirty="0"/>
              <a:t>-&gt;</a:t>
            </a:r>
            <a:r>
              <a:rPr lang="en-US" altLang="zh-CN" dirty="0" err="1"/>
              <a:t>sizeComboBox</a:t>
            </a:r>
            <a:r>
              <a:rPr lang="en-US" altLang="zh-CN" dirty="0"/>
              <a:t>-&gt;</a:t>
            </a:r>
            <a:r>
              <a:rPr lang="en-US" altLang="zh-CN" dirty="0" err="1"/>
              <a:t>setCurrentIndex</a:t>
            </a:r>
            <a:r>
              <a:rPr lang="en-US" altLang="zh-CN" dirty="0"/>
              <a:t>(</a:t>
            </a:r>
            <a:r>
              <a:rPr lang="en-US" altLang="zh-CN" dirty="0" err="1"/>
              <a:t>ui</a:t>
            </a:r>
            <a:r>
              <a:rPr lang="en-US" altLang="zh-CN" dirty="0"/>
              <a:t>-&gt;</a:t>
            </a:r>
            <a:r>
              <a:rPr lang="en-US" altLang="zh-CN" dirty="0" err="1"/>
              <a:t>sizeComboBox</a:t>
            </a:r>
            <a:r>
              <a:rPr lang="en-US" altLang="zh-CN" dirty="0"/>
              <a:t>-&gt;</a:t>
            </a:r>
            <a:r>
              <a:rPr lang="en-US" altLang="zh-CN" dirty="0" err="1"/>
              <a:t>findText</a:t>
            </a:r>
            <a:r>
              <a:rPr lang="en-US" altLang="zh-CN" dirty="0"/>
              <a:t>(</a:t>
            </a:r>
            <a:r>
              <a:rPr lang="en-US" altLang="zh-CN" dirty="0" err="1"/>
              <a:t>QString</a:t>
            </a:r>
            <a:r>
              <a:rPr lang="en-US" altLang="zh-CN" dirty="0"/>
              <a:t>::number(</a:t>
            </a:r>
            <a:r>
              <a:rPr lang="en-US" altLang="zh-CN" dirty="0" err="1"/>
              <a:t>QApplication</a:t>
            </a:r>
            <a:r>
              <a:rPr lang="en-US" altLang="zh-CN" dirty="0"/>
              <a:t>::font().</a:t>
            </a:r>
            <a:r>
              <a:rPr lang="en-US" altLang="zh-CN" dirty="0" err="1"/>
              <a:t>pointSize</a:t>
            </a:r>
            <a:r>
              <a:rPr lang="en-US" altLang="zh-CN" dirty="0"/>
              <a:t>())));</a:t>
            </a:r>
            <a:endParaRPr lang="zh-CN" altLang="en-US" dirty="0"/>
          </a:p>
        </p:txBody>
      </p:sp>
      <p:sp>
        <p:nvSpPr>
          <p:cNvPr id="5" name="TextBox 4"/>
          <p:cNvSpPr txBox="1"/>
          <p:nvPr/>
        </p:nvSpPr>
        <p:spPr>
          <a:xfrm>
            <a:off x="819397" y="3360718"/>
            <a:ext cx="10497787" cy="877163"/>
          </a:xfrm>
          <a:prstGeom prst="rect">
            <a:avLst/>
          </a:prstGeom>
          <a:noFill/>
        </p:spPr>
        <p:txBody>
          <a:bodyPr wrap="square" rtlCol="0">
            <a:spAutoFit/>
          </a:bodyPr>
          <a:lstStyle/>
          <a:p>
            <a:pPr indent="450850" latinLnBrk="1"/>
            <a:r>
              <a:rPr lang="zh-CN" altLang="zh-CN" dirty="0"/>
              <a:t>这段代码的作用是加载系统标准字号集，只要在主窗体构造函数中执行</a:t>
            </a:r>
            <a:r>
              <a:rPr lang="en-US" altLang="zh-CN" dirty="0" err="1"/>
              <a:t>initMainWindow</a:t>
            </a:r>
            <a:r>
              <a:rPr lang="en-US" altLang="zh-CN" dirty="0"/>
              <a:t>()</a:t>
            </a:r>
            <a:r>
              <a:rPr lang="zh-CN" altLang="zh-CN" dirty="0"/>
              <a:t>，就可以在启动程序时看到组合框中已经载入了操作系统内置支持的一些标准字体及字号选项。</a:t>
            </a:r>
          </a:p>
          <a:p>
            <a:pPr indent="450850"/>
            <a:r>
              <a:rPr lang="zh-CN" altLang="zh-CN" dirty="0"/>
              <a:t>最终完成的工具栏和主菜单的运行效果如图</a:t>
            </a:r>
            <a:r>
              <a:rPr lang="en-US" altLang="zh-CN" dirty="0"/>
              <a:t>18.25</a:t>
            </a:r>
            <a:r>
              <a:rPr lang="zh-CN" altLang="zh-CN" dirty="0"/>
              <a:t>所示</a:t>
            </a:r>
            <a:r>
              <a:rPr lang="zh-CN" altLang="zh-CN" dirty="0" smtClean="0"/>
              <a:t>。</a:t>
            </a:r>
            <a:endParaRPr lang="zh-CN" altLang="zh-CN" dirty="0"/>
          </a:p>
        </p:txBody>
      </p:sp>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061" y="4371397"/>
            <a:ext cx="6967698" cy="128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341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59702" cy="461665"/>
          </a:xfrm>
          <a:prstGeom prst="rect">
            <a:avLst/>
          </a:prstGeom>
        </p:spPr>
        <p:txBody>
          <a:bodyPr wrap="none">
            <a:spAutoFit/>
          </a:bodyPr>
          <a:lstStyle/>
          <a:p>
            <a:r>
              <a:rPr lang="zh-CN" altLang="zh-CN" sz="2400" b="1" dirty="0"/>
              <a:t>核心功能界面演示</a:t>
            </a:r>
          </a:p>
        </p:txBody>
      </p:sp>
      <p:sp>
        <p:nvSpPr>
          <p:cNvPr id="3" name="TextBox 2"/>
          <p:cNvSpPr txBox="1"/>
          <p:nvPr/>
        </p:nvSpPr>
        <p:spPr>
          <a:xfrm>
            <a:off x="831273" y="997527"/>
            <a:ext cx="10200904" cy="3416320"/>
          </a:xfrm>
          <a:prstGeom prst="rect">
            <a:avLst/>
          </a:prstGeom>
          <a:noFill/>
        </p:spPr>
        <p:txBody>
          <a:bodyPr wrap="square" rtlCol="0">
            <a:spAutoFit/>
          </a:bodyPr>
          <a:lstStyle/>
          <a:p>
            <a:pPr indent="450850"/>
            <a:r>
              <a:rPr lang="zh-CN" altLang="zh-CN" sz="1800" dirty="0"/>
              <a:t>运行程序后会出现主界面，顶端的菜单栏包括“文件”“编辑”“格式”“窗口”和“帮助”五个主菜单。</a:t>
            </a:r>
          </a:p>
          <a:p>
            <a:pPr indent="450850"/>
            <a:r>
              <a:rPr lang="zh-CN" altLang="zh-CN" sz="1800" dirty="0"/>
              <a:t>菜单栏下面是工具栏，包含了系统常用的功能按钮。工具栏有四个工具条，分别将一组相关功能按钮或控件组织在一起。</a:t>
            </a:r>
          </a:p>
          <a:p>
            <a:pPr indent="450850"/>
            <a:r>
              <a:rPr lang="zh-CN" altLang="zh-CN" sz="1800" dirty="0"/>
              <a:t>工具栏的第一行有三个工具条：第一个工具条包括新建、打开、保存、打印等文档管理功能；第二个工具条包括撤销、重做、剪切、复制和粘贴这些最基本的文本编辑功能；第三个工具条是各种较高级的文字字体格式设置按钮，包括加粗、倾斜、加下画线，还包括段落对齐及文本颜色设置等。</a:t>
            </a:r>
          </a:p>
          <a:p>
            <a:pPr indent="450850"/>
            <a:r>
              <a:rPr lang="zh-CN" altLang="zh-CN" sz="1800" dirty="0"/>
              <a:t>在工具栏的第二行的工具条中有三个组合选择框控件，用于为文档添加段落标号和编号，以及选择特殊字体和更改字号。利用该工具条可以完成更复杂的文档排版和字体美化工作。</a:t>
            </a:r>
          </a:p>
          <a:p>
            <a:pPr indent="450850"/>
            <a:r>
              <a:rPr lang="zh-CN" altLang="zh-CN" sz="1800" dirty="0"/>
              <a:t>此外，在图</a:t>
            </a:r>
            <a:r>
              <a:rPr lang="en-US" altLang="zh-CN" sz="1800" dirty="0"/>
              <a:t>18.1</a:t>
            </a:r>
            <a:r>
              <a:rPr lang="zh-CN" altLang="zh-CN" sz="1800" dirty="0"/>
              <a:t>中还给出了使用该软件制作出的三个文档示例。用</a:t>
            </a:r>
            <a:r>
              <a:rPr lang="en-US" altLang="zh-CN" sz="1800" dirty="0" err="1"/>
              <a:t>Qt</a:t>
            </a:r>
            <a:r>
              <a:rPr lang="zh-CN" altLang="zh-CN" sz="1800" dirty="0"/>
              <a:t>版</a:t>
            </a:r>
            <a:r>
              <a:rPr lang="en-US" altLang="zh-CN" sz="1800" dirty="0" err="1"/>
              <a:t>MyWord</a:t>
            </a:r>
            <a:r>
              <a:rPr lang="zh-CN" altLang="zh-CN" sz="1800" dirty="0"/>
              <a:t>字处理软件制作出的文档统一以</a:t>
            </a:r>
            <a:r>
              <a:rPr lang="en-US" altLang="zh-CN" sz="1800" dirty="0"/>
              <a:t>HTML</a:t>
            </a:r>
            <a:r>
              <a:rPr lang="zh-CN" altLang="zh-CN" sz="1800" dirty="0"/>
              <a:t>格式存盘，可使用</a:t>
            </a:r>
            <a:r>
              <a:rPr lang="en-US" altLang="zh-CN" sz="1800" dirty="0"/>
              <a:t>Web</a:t>
            </a:r>
            <a:r>
              <a:rPr lang="zh-CN" altLang="zh-CN" sz="1800" dirty="0"/>
              <a:t>浏览器打开观看效果，如图</a:t>
            </a:r>
            <a:r>
              <a:rPr lang="en-US" altLang="zh-CN" sz="1800" dirty="0"/>
              <a:t>18.2</a:t>
            </a:r>
            <a:r>
              <a:rPr lang="zh-CN" altLang="zh-CN" sz="1800" dirty="0"/>
              <a:t>所示</a:t>
            </a:r>
            <a:r>
              <a:rPr lang="zh-CN" altLang="zh-CN" sz="1800" dirty="0" smtClean="0"/>
              <a:t>。</a:t>
            </a:r>
            <a:endParaRPr lang="zh-CN" altLang="zh-CN" sz="1800" dirty="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032" y="4413847"/>
            <a:ext cx="5301199" cy="17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762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014996" y="3652838"/>
            <a:ext cx="2991053" cy="518595"/>
          </a:xfrm>
          <a:prstGeom prst="rect">
            <a:avLst/>
          </a:prstGeom>
          <a:noFill/>
        </p:spPr>
        <p:txBody>
          <a:bodyPr wrap="square" lIns="86863" tIns="43430" rIns="86863" bIns="43430" rtlCol="0">
            <a:spAutoFit/>
          </a:bodyPr>
          <a:lstStyle/>
          <a:p>
            <a:r>
              <a:rPr lang="zh-CN" altLang="zh-CN" sz="2800" b="1" dirty="0"/>
              <a:t>建立</a:t>
            </a:r>
            <a:r>
              <a:rPr lang="en-US" altLang="zh-CN" sz="2800" b="1" dirty="0"/>
              <a:t>MDI</a:t>
            </a:r>
            <a:r>
              <a:rPr lang="zh-CN" altLang="zh-CN" sz="2800" b="1" dirty="0"/>
              <a:t>程序框架</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852124"/>
            <a:ext cx="482208" cy="545844"/>
          </a:xfrm>
          <a:prstGeom prst="rect">
            <a:avLst/>
          </a:prstGeom>
        </p:spPr>
      </p:pic>
      <p:sp>
        <p:nvSpPr>
          <p:cNvPr id="9" name="TextBox 18"/>
          <p:cNvSpPr txBox="1"/>
          <p:nvPr/>
        </p:nvSpPr>
        <p:spPr>
          <a:xfrm>
            <a:off x="5940427" y="1852125"/>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．创建多文档区域</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662864"/>
            <a:ext cx="482208" cy="545844"/>
          </a:xfrm>
          <a:prstGeom prst="rect">
            <a:avLst/>
          </a:prstGeom>
        </p:spPr>
      </p:pic>
      <p:sp>
        <p:nvSpPr>
          <p:cNvPr id="11" name="TextBox 20"/>
          <p:cNvSpPr txBox="1"/>
          <p:nvPr/>
        </p:nvSpPr>
        <p:spPr>
          <a:xfrm>
            <a:off x="5940427" y="2660615"/>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．创建子窗口类</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458134"/>
            <a:ext cx="482208" cy="545844"/>
          </a:xfrm>
          <a:prstGeom prst="rect">
            <a:avLst/>
          </a:prstGeom>
        </p:spPr>
      </p:pic>
      <p:sp>
        <p:nvSpPr>
          <p:cNvPr id="13" name="TextBox 20"/>
          <p:cNvSpPr txBox="1"/>
          <p:nvPr/>
        </p:nvSpPr>
        <p:spPr>
          <a:xfrm>
            <a:off x="5940427" y="3455885"/>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．创建一个新文档</a:t>
            </a:r>
          </a:p>
        </p:txBody>
      </p:sp>
    </p:spTree>
    <p:extLst>
      <p:ext uri="{BB962C8B-B14F-4D97-AF65-F5344CB8AC3E}">
        <p14:creationId xmlns:p14="http://schemas.microsoft.com/office/powerpoint/2010/main" val="40068056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1</a:t>
            </a:r>
            <a:r>
              <a:rPr lang="zh-CN" altLang="zh-CN" sz="2400" b="1" dirty="0"/>
              <a:t>．创建多文档区域</a:t>
            </a:r>
          </a:p>
        </p:txBody>
      </p:sp>
      <p:sp>
        <p:nvSpPr>
          <p:cNvPr id="3" name="TextBox 2"/>
          <p:cNvSpPr txBox="1"/>
          <p:nvPr/>
        </p:nvSpPr>
        <p:spPr>
          <a:xfrm>
            <a:off x="819397" y="1056904"/>
            <a:ext cx="10236530" cy="923330"/>
          </a:xfrm>
          <a:prstGeom prst="rect">
            <a:avLst/>
          </a:prstGeom>
          <a:noFill/>
        </p:spPr>
        <p:txBody>
          <a:bodyPr wrap="square" rtlCol="0">
            <a:spAutoFit/>
          </a:bodyPr>
          <a:lstStyle/>
          <a:p>
            <a:pPr indent="450850"/>
            <a:r>
              <a:rPr lang="zh-CN" altLang="zh-CN" sz="1800" dirty="0"/>
              <a:t>首先在</a:t>
            </a:r>
            <a:r>
              <a:rPr lang="en-US" altLang="zh-CN" sz="1800" dirty="0" err="1"/>
              <a:t>Qt</a:t>
            </a:r>
            <a:r>
              <a:rPr lang="zh-CN" altLang="zh-CN" sz="1800" dirty="0"/>
              <a:t>界面设计模式的工具箱中找到实现多文档区域的组件“</a:t>
            </a:r>
            <a:r>
              <a:rPr lang="en-US" altLang="zh-CN" sz="1800" dirty="0"/>
              <a:t>MDI Area</a:t>
            </a:r>
            <a:r>
              <a:rPr lang="zh-CN" altLang="zh-CN" sz="1800" dirty="0"/>
              <a:t>”（这个组件对应的正是</a:t>
            </a:r>
            <a:r>
              <a:rPr lang="en-US" altLang="zh-CN" sz="1800" dirty="0" err="1"/>
              <a:t>QMdiArea</a:t>
            </a:r>
            <a:r>
              <a:rPr lang="zh-CN" altLang="zh-CN" sz="1800" dirty="0"/>
              <a:t>类），如图</a:t>
            </a:r>
            <a:r>
              <a:rPr lang="en-US" altLang="zh-CN" sz="1800" dirty="0"/>
              <a:t>18.26</a:t>
            </a:r>
            <a:r>
              <a:rPr lang="zh-CN" altLang="zh-CN" sz="1800" dirty="0"/>
              <a:t>所示，将其拖曳至窗体，设置其对象名为</a:t>
            </a:r>
            <a:r>
              <a:rPr lang="en-US" altLang="zh-CN" sz="1800" dirty="0" err="1"/>
              <a:t>mdiArea</a:t>
            </a:r>
            <a:r>
              <a:rPr lang="zh-CN" altLang="zh-CN" sz="1800" dirty="0"/>
              <a:t>，宽度、高度都要与已经设计好的主窗体界面匹配（刚好填充满除菜单工具栏和状态栏外的全部窗体区域）</a:t>
            </a:r>
            <a:r>
              <a:rPr lang="zh-CN" altLang="zh-CN" sz="1800" dirty="0" smtClean="0"/>
              <a:t>。</a:t>
            </a:r>
            <a:endParaRPr lang="zh-CN" altLang="zh-CN" sz="1800" dirty="0"/>
          </a:p>
        </p:txBody>
      </p:sp>
      <p:pic>
        <p:nvPicPr>
          <p:cNvPr id="25602" name="Picture 2" descr="18-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029" y="1980234"/>
            <a:ext cx="6510967" cy="331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02671" y="5292880"/>
            <a:ext cx="9522628" cy="353943"/>
          </a:xfrm>
          <a:prstGeom prst="rect">
            <a:avLst/>
          </a:prstGeom>
        </p:spPr>
        <p:txBody>
          <a:bodyPr wrap="square">
            <a:spAutoFit/>
          </a:bodyPr>
          <a:lstStyle/>
          <a:p>
            <a:r>
              <a:rPr lang="zh-CN" altLang="zh-CN" dirty="0"/>
              <a:t>在源文件“</a:t>
            </a:r>
            <a:r>
              <a:rPr lang="en-US" altLang="zh-CN" dirty="0"/>
              <a:t>mainwindow.cpp</a:t>
            </a:r>
            <a:r>
              <a:rPr lang="zh-CN" altLang="zh-CN" dirty="0"/>
              <a:t>”的系统初始化方法</a:t>
            </a:r>
            <a:r>
              <a:rPr lang="en-US" altLang="zh-CN" dirty="0" err="1"/>
              <a:t>initMainWindow</a:t>
            </a:r>
            <a:r>
              <a:rPr lang="en-US" altLang="zh-CN" dirty="0"/>
              <a:t>()</a:t>
            </a:r>
            <a:r>
              <a:rPr lang="zh-CN" altLang="zh-CN" dirty="0"/>
              <a:t>中编写如下两行代码：</a:t>
            </a:r>
          </a:p>
        </p:txBody>
      </p:sp>
      <p:sp>
        <p:nvSpPr>
          <p:cNvPr id="5" name="圆角矩形 4"/>
          <p:cNvSpPr/>
          <p:nvPr/>
        </p:nvSpPr>
        <p:spPr>
          <a:xfrm>
            <a:off x="1533299" y="5646823"/>
            <a:ext cx="8964487" cy="681038"/>
          </a:xfrm>
          <a:prstGeom prst="roundRect">
            <a:avLst/>
          </a:prstGeom>
          <a:solidFill>
            <a:srgbClr val="DDDDDD"/>
          </a:solidFill>
        </p:spPr>
        <p:txBody>
          <a:bodyPr wrap="square">
            <a:spAutoFit/>
          </a:bodyPr>
          <a:lstStyle/>
          <a:p>
            <a:r>
              <a:rPr lang="en-US" altLang="zh-CN" dirty="0" err="1"/>
              <a:t>ui</a:t>
            </a:r>
            <a:r>
              <a:rPr lang="en-US" altLang="zh-CN" dirty="0"/>
              <a:t>-&gt;</a:t>
            </a:r>
            <a:r>
              <a:rPr lang="en-US" altLang="zh-CN" dirty="0" err="1"/>
              <a:t>mdiArea</a:t>
            </a:r>
            <a:r>
              <a:rPr lang="en-US" altLang="zh-CN" dirty="0"/>
              <a:t>-&gt;</a:t>
            </a:r>
            <a:r>
              <a:rPr lang="en-US" altLang="zh-CN" dirty="0" err="1"/>
              <a:t>setHorizontalScrollBarPolicy</a:t>
            </a:r>
            <a:r>
              <a:rPr lang="en-US" altLang="zh-CN" dirty="0"/>
              <a:t>(</a:t>
            </a:r>
            <a:r>
              <a:rPr lang="en-US" altLang="zh-CN" dirty="0" err="1"/>
              <a:t>Qt</a:t>
            </a:r>
            <a:r>
              <a:rPr lang="en-US" altLang="zh-CN" dirty="0"/>
              <a:t>::</a:t>
            </a:r>
            <a:r>
              <a:rPr lang="en-US" altLang="zh-CN" dirty="0" err="1"/>
              <a:t>ScrollBarAsNeeded</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mdiArea</a:t>
            </a:r>
            <a:r>
              <a:rPr lang="en-US" altLang="zh-CN" dirty="0"/>
              <a:t>-&gt;</a:t>
            </a:r>
            <a:r>
              <a:rPr lang="en-US" altLang="zh-CN" dirty="0" err="1"/>
              <a:t>setVerticalScrollBarPolicy</a:t>
            </a:r>
            <a:r>
              <a:rPr lang="en-US" altLang="zh-CN" dirty="0"/>
              <a:t>(</a:t>
            </a:r>
            <a:r>
              <a:rPr lang="en-US" altLang="zh-CN" dirty="0" err="1"/>
              <a:t>Qt</a:t>
            </a:r>
            <a:r>
              <a:rPr lang="en-US" altLang="zh-CN" dirty="0"/>
              <a:t>::</a:t>
            </a:r>
            <a:r>
              <a:rPr lang="en-US" altLang="zh-CN" dirty="0" err="1"/>
              <a:t>ScrollBarAsNeeded</a:t>
            </a:r>
            <a:r>
              <a:rPr lang="en-US" altLang="zh-CN" dirty="0"/>
              <a:t>);</a:t>
            </a:r>
            <a:endParaRPr lang="zh-CN" altLang="zh-CN" dirty="0"/>
          </a:p>
        </p:txBody>
      </p:sp>
    </p:spTree>
    <p:extLst>
      <p:ext uri="{BB962C8B-B14F-4D97-AF65-F5344CB8AC3E}">
        <p14:creationId xmlns:p14="http://schemas.microsoft.com/office/powerpoint/2010/main" val="4030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．创建子窗口类</a:t>
            </a:r>
          </a:p>
        </p:txBody>
      </p:sp>
      <p:sp>
        <p:nvSpPr>
          <p:cNvPr id="3" name="TextBox 2"/>
          <p:cNvSpPr txBox="1"/>
          <p:nvPr/>
        </p:nvSpPr>
        <p:spPr>
          <a:xfrm>
            <a:off x="878774" y="1033153"/>
            <a:ext cx="10390909" cy="923330"/>
          </a:xfrm>
          <a:prstGeom prst="rect">
            <a:avLst/>
          </a:prstGeom>
          <a:noFill/>
        </p:spPr>
        <p:txBody>
          <a:bodyPr wrap="square" rtlCol="0">
            <a:spAutoFit/>
          </a:bodyPr>
          <a:lstStyle/>
          <a:p>
            <a:pPr indent="450850"/>
            <a:r>
              <a:rPr lang="zh-CN" altLang="zh-CN" sz="1800" dirty="0"/>
              <a:t>创建子窗口类的操作如下。</a:t>
            </a:r>
          </a:p>
          <a:p>
            <a:pPr indent="450850" latinLnBrk="1"/>
            <a:r>
              <a:rPr lang="zh-CN" altLang="zh-CN" sz="1800" dirty="0"/>
              <a:t>（</a:t>
            </a:r>
            <a:r>
              <a:rPr lang="en-US" altLang="zh-CN" sz="1800" dirty="0"/>
              <a:t>1</a:t>
            </a:r>
            <a:r>
              <a:rPr lang="zh-CN" altLang="zh-CN" sz="1800" dirty="0"/>
              <a:t>）右击项目，选择“添加新文件”项，在弹出的“新建文件”对话框中选择模板为“</a:t>
            </a:r>
            <a:r>
              <a:rPr lang="en-US" altLang="zh-CN" sz="1800" dirty="0"/>
              <a:t>C++</a:t>
            </a:r>
            <a:r>
              <a:rPr lang="zh-CN" altLang="zh-CN" sz="1800" dirty="0"/>
              <a:t>”→“</a:t>
            </a:r>
            <a:r>
              <a:rPr lang="en-US" altLang="zh-CN" sz="1800" dirty="0"/>
              <a:t>C++ Class</a:t>
            </a:r>
            <a:r>
              <a:rPr lang="zh-CN" altLang="zh-CN" sz="1800" dirty="0"/>
              <a:t>”，单击“</a:t>
            </a:r>
            <a:r>
              <a:rPr lang="en-US" altLang="zh-CN" sz="1800" dirty="0"/>
              <a:t>Choose…</a:t>
            </a:r>
            <a:r>
              <a:rPr lang="zh-CN" altLang="zh-CN" sz="1800" dirty="0"/>
              <a:t>”按钮，如图</a:t>
            </a:r>
            <a:r>
              <a:rPr lang="en-US" altLang="zh-CN" sz="1800" dirty="0"/>
              <a:t>18.27</a:t>
            </a:r>
            <a:r>
              <a:rPr lang="zh-CN" altLang="zh-CN" sz="1800" dirty="0"/>
              <a:t>所示</a:t>
            </a:r>
            <a:r>
              <a:rPr lang="zh-CN" altLang="zh-CN" sz="1800" dirty="0" smtClean="0"/>
              <a:t>。</a:t>
            </a:r>
            <a:endParaRPr lang="en-US" altLang="zh-CN" sz="1800" dirty="0" smtClean="0"/>
          </a:p>
        </p:txBody>
      </p:sp>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324" y="2066305"/>
            <a:ext cx="6032666" cy="375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02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．创建子窗口类</a:t>
            </a:r>
          </a:p>
        </p:txBody>
      </p:sp>
      <p:sp>
        <p:nvSpPr>
          <p:cNvPr id="3" name="矩形 2"/>
          <p:cNvSpPr/>
          <p:nvPr/>
        </p:nvSpPr>
        <p:spPr>
          <a:xfrm>
            <a:off x="1034535" y="1029021"/>
            <a:ext cx="9973891" cy="1200329"/>
          </a:xfrm>
          <a:prstGeom prst="rect">
            <a:avLst/>
          </a:prstGeom>
        </p:spPr>
        <p:txBody>
          <a:bodyPr wrap="square">
            <a:spAutoFit/>
          </a:bodyPr>
          <a:lstStyle/>
          <a:p>
            <a:pPr indent="450850" latinLnBrk="1"/>
            <a:r>
              <a:rPr lang="zh-CN" altLang="zh-CN" sz="1800" dirty="0"/>
              <a:t>（</a:t>
            </a:r>
            <a:r>
              <a:rPr lang="en-US" altLang="zh-CN" sz="1800" dirty="0"/>
              <a:t>2</a:t>
            </a:r>
            <a:r>
              <a:rPr lang="zh-CN" altLang="zh-CN" sz="1800" dirty="0"/>
              <a:t>）在弹出的“</a:t>
            </a:r>
            <a:r>
              <a:rPr lang="en-US" altLang="zh-CN" sz="1800" dirty="0"/>
              <a:t>C++ Class</a:t>
            </a:r>
            <a:r>
              <a:rPr lang="zh-CN" altLang="zh-CN" sz="1800" dirty="0"/>
              <a:t>”自定义类细节对话框中，将新类命名为“</a:t>
            </a:r>
            <a:r>
              <a:rPr lang="en-US" altLang="zh-CN" sz="1800" dirty="0" err="1"/>
              <a:t>MyChildWnd</a:t>
            </a:r>
            <a:r>
              <a:rPr lang="zh-CN" altLang="zh-CN" sz="1800" dirty="0"/>
              <a:t>”，基类命名为“</a:t>
            </a:r>
            <a:r>
              <a:rPr lang="en-US" altLang="zh-CN" sz="1800" dirty="0" err="1"/>
              <a:t>QTextEdit</a:t>
            </a:r>
            <a:r>
              <a:rPr lang="zh-CN" altLang="zh-CN" sz="1800" dirty="0"/>
              <a:t>”，勾选“</a:t>
            </a:r>
            <a:r>
              <a:rPr lang="en-US" altLang="zh-CN" sz="1800" dirty="0"/>
              <a:t>Include </a:t>
            </a:r>
            <a:r>
              <a:rPr lang="en-US" altLang="zh-CN" sz="1800" dirty="0" err="1"/>
              <a:t>QWidget</a:t>
            </a:r>
            <a:r>
              <a:rPr lang="zh-CN" altLang="zh-CN" sz="1800" dirty="0"/>
              <a:t>”复选框，如图</a:t>
            </a:r>
            <a:r>
              <a:rPr lang="en-US" altLang="zh-CN" sz="1800" dirty="0"/>
              <a:t>18.28</a:t>
            </a:r>
            <a:r>
              <a:rPr lang="zh-CN" altLang="zh-CN" sz="1800" dirty="0"/>
              <a:t>所示，然后单击“下一步”按钮直到完成</a:t>
            </a:r>
            <a:r>
              <a:rPr lang="zh-CN" altLang="zh-CN" sz="1800" dirty="0" smtClean="0"/>
              <a:t>。</a:t>
            </a:r>
            <a:endParaRPr lang="en-US" altLang="zh-CN" sz="1800" dirty="0" smtClean="0"/>
          </a:p>
          <a:p>
            <a:pPr indent="450850" latinLnBrk="1"/>
            <a:r>
              <a:rPr lang="zh-CN" altLang="zh-CN" sz="1800" dirty="0"/>
              <a:t>完成后在“</a:t>
            </a:r>
            <a:r>
              <a:rPr lang="en-US" altLang="zh-CN" sz="1800" dirty="0" err="1"/>
              <a:t>mychildwnd.h</a:t>
            </a:r>
            <a:r>
              <a:rPr lang="zh-CN" altLang="zh-CN" sz="1800" dirty="0"/>
              <a:t>”</a:t>
            </a:r>
            <a:r>
              <a:rPr lang="zh-CN" altLang="zh-CN" sz="1800" dirty="0">
                <a:hlinkClick r:id="rId2" action="ppaction://hlinkfile"/>
              </a:rPr>
              <a:t>头文件中添加如下</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pic>
        <p:nvPicPr>
          <p:cNvPr id="276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104" y="2397682"/>
            <a:ext cx="6645399" cy="414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05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．创建一个新文档</a:t>
            </a:r>
          </a:p>
        </p:txBody>
      </p:sp>
      <p:sp>
        <p:nvSpPr>
          <p:cNvPr id="4" name="TextBox 3"/>
          <p:cNvSpPr txBox="1"/>
          <p:nvPr/>
        </p:nvSpPr>
        <p:spPr>
          <a:xfrm>
            <a:off x="819397" y="1009403"/>
            <a:ext cx="10319658" cy="2537874"/>
          </a:xfrm>
          <a:prstGeom prst="rect">
            <a:avLst/>
          </a:prstGeom>
          <a:noFill/>
        </p:spPr>
        <p:txBody>
          <a:bodyPr wrap="square" rtlCol="0">
            <a:spAutoFit/>
          </a:bodyPr>
          <a:lstStyle/>
          <a:p>
            <a:pPr indent="450850">
              <a:lnSpc>
                <a:spcPct val="150000"/>
              </a:lnSpc>
            </a:pPr>
            <a:r>
              <a:rPr lang="zh-CN" altLang="zh-CN" sz="1800" dirty="0"/>
              <a:t>创建文档使用的是</a:t>
            </a:r>
            <a:r>
              <a:rPr lang="en-US" altLang="zh-CN" sz="1800" dirty="0" err="1"/>
              <a:t>newDoc</a:t>
            </a:r>
            <a:r>
              <a:rPr lang="en-US" altLang="zh-CN" sz="1800" dirty="0"/>
              <a:t>()</a:t>
            </a:r>
            <a:r>
              <a:rPr lang="zh-CN" altLang="zh-CN" sz="1800" dirty="0"/>
              <a:t>方法，它的功能逻辑如下：</a:t>
            </a:r>
          </a:p>
          <a:p>
            <a:pPr indent="450850">
              <a:lnSpc>
                <a:spcPct val="150000"/>
              </a:lnSpc>
            </a:pPr>
            <a:r>
              <a:rPr lang="zh-CN" altLang="zh-CN" sz="1800" dirty="0"/>
              <a:t>（</a:t>
            </a:r>
            <a:r>
              <a:rPr lang="en-US" altLang="zh-CN" sz="1800" dirty="0"/>
              <a:t>1</a:t>
            </a:r>
            <a:r>
              <a:rPr lang="zh-CN" altLang="zh-CN" sz="1800" dirty="0"/>
              <a:t>）设置窗口编号。</a:t>
            </a:r>
          </a:p>
          <a:p>
            <a:pPr indent="450850">
              <a:lnSpc>
                <a:spcPct val="150000"/>
              </a:lnSpc>
            </a:pPr>
            <a:r>
              <a:rPr lang="zh-CN" altLang="zh-CN" sz="1800" dirty="0"/>
              <a:t>（</a:t>
            </a:r>
            <a:r>
              <a:rPr lang="en-US" altLang="zh-CN" sz="1800" dirty="0"/>
              <a:t>2</a:t>
            </a:r>
            <a:r>
              <a:rPr lang="zh-CN" altLang="zh-CN" sz="1800" dirty="0"/>
              <a:t>）保存文档路径（给</a:t>
            </a:r>
            <a:r>
              <a:rPr lang="en-US" altLang="zh-CN" sz="1800" dirty="0" err="1"/>
              <a:t>myCurDocPath</a:t>
            </a:r>
            <a:r>
              <a:rPr lang="zh-CN" altLang="zh-CN" sz="1800" dirty="0"/>
              <a:t>赋值）。</a:t>
            </a:r>
          </a:p>
          <a:p>
            <a:pPr indent="450850">
              <a:lnSpc>
                <a:spcPct val="150000"/>
              </a:lnSpc>
            </a:pPr>
            <a:r>
              <a:rPr lang="zh-CN" altLang="zh-CN" sz="1800" dirty="0"/>
              <a:t>（</a:t>
            </a:r>
            <a:r>
              <a:rPr lang="en-US" altLang="zh-CN" sz="1800" dirty="0"/>
              <a:t>3</a:t>
            </a:r>
            <a:r>
              <a:rPr lang="zh-CN" altLang="zh-CN" sz="1800" dirty="0"/>
              <a:t>）设置子窗口标题。</a:t>
            </a:r>
          </a:p>
          <a:p>
            <a:pPr indent="450850" latinLnBrk="1">
              <a:lnSpc>
                <a:spcPct val="150000"/>
              </a:lnSpc>
            </a:pPr>
            <a:r>
              <a:rPr lang="zh-CN" altLang="zh-CN" sz="1800" dirty="0"/>
              <a:t>（</a:t>
            </a:r>
            <a:r>
              <a:rPr lang="en-US" altLang="zh-CN" sz="1800" dirty="0"/>
              <a:t>4</a:t>
            </a:r>
            <a:r>
              <a:rPr lang="zh-CN" altLang="zh-CN" sz="1800" dirty="0"/>
              <a:t>）将文档内容改变信号</a:t>
            </a:r>
            <a:r>
              <a:rPr lang="en-US" altLang="zh-CN" sz="1800" dirty="0" err="1"/>
              <a:t>contentsChanged</a:t>
            </a:r>
            <a:r>
              <a:rPr lang="en-US" altLang="zh-CN" sz="1800" dirty="0"/>
              <a:t>()</a:t>
            </a:r>
            <a:r>
              <a:rPr lang="zh-CN" altLang="zh-CN" sz="1800" dirty="0"/>
              <a:t>关联至</a:t>
            </a:r>
            <a:r>
              <a:rPr lang="en-US" altLang="zh-CN" sz="1800" dirty="0" err="1"/>
              <a:t>docBeModified</a:t>
            </a:r>
            <a:r>
              <a:rPr lang="en-US" altLang="zh-CN" sz="1800" dirty="0"/>
              <a:t>()</a:t>
            </a:r>
            <a:r>
              <a:rPr lang="zh-CN" altLang="zh-CN" sz="1800" dirty="0"/>
              <a:t>槽函数，用于显示文档被修改的状态标识</a:t>
            </a:r>
            <a:r>
              <a:rPr lang="zh-CN" altLang="zh-CN" sz="1800" dirty="0" smtClean="0"/>
              <a:t>。</a:t>
            </a:r>
            <a:endParaRPr lang="zh-CN" altLang="zh-CN" sz="1800" dirty="0"/>
          </a:p>
        </p:txBody>
      </p:sp>
    </p:spTree>
    <p:extLst>
      <p:ext uri="{BB962C8B-B14F-4D97-AF65-F5344CB8AC3E}">
        <p14:creationId xmlns:p14="http://schemas.microsoft.com/office/powerpoint/2010/main" val="186753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3045" y="928187"/>
            <a:ext cx="5714000" cy="419474"/>
          </a:xfrm>
          <a:prstGeom prst="rect">
            <a:avLst/>
          </a:prstGeom>
        </p:spPr>
        <p:txBody>
          <a:bodyPr wrap="none">
            <a:spAutoFit/>
          </a:bodyPr>
          <a:lstStyle/>
          <a:p>
            <a:pPr indent="82550">
              <a:lnSpc>
                <a:spcPct val="150000"/>
              </a:lnSpc>
            </a:pPr>
            <a:r>
              <a:rPr lang="zh-CN" altLang="zh-CN" sz="1600" dirty="0"/>
              <a:t>在“</a:t>
            </a:r>
            <a:r>
              <a:rPr lang="en-US" altLang="zh-CN" sz="1600" dirty="0"/>
              <a:t>mychildwnd.cpp</a:t>
            </a:r>
            <a:r>
              <a:rPr lang="zh-CN" altLang="zh-CN" sz="1600" dirty="0"/>
              <a:t>”文件中实现</a:t>
            </a:r>
            <a:r>
              <a:rPr lang="en-US" altLang="zh-CN" sz="1600" dirty="0" err="1"/>
              <a:t>newDoc</a:t>
            </a:r>
            <a:r>
              <a:rPr lang="en-US" altLang="zh-CN" sz="1600" dirty="0"/>
              <a:t>()</a:t>
            </a:r>
            <a:r>
              <a:rPr lang="zh-CN" altLang="zh-CN" sz="1600" dirty="0"/>
              <a:t>方法，代码如下：</a:t>
            </a:r>
          </a:p>
        </p:txBody>
      </p:sp>
      <p:sp>
        <p:nvSpPr>
          <p:cNvPr id="3" name="TextBox 2"/>
          <p:cNvSpPr txBox="1"/>
          <p:nvPr/>
        </p:nvSpPr>
        <p:spPr>
          <a:xfrm>
            <a:off x="997527" y="1436914"/>
            <a:ext cx="9927772" cy="5160853"/>
          </a:xfrm>
          <a:prstGeom prst="roundRect">
            <a:avLst>
              <a:gd name="adj" fmla="val 4572"/>
            </a:avLst>
          </a:prstGeom>
          <a:solidFill>
            <a:srgbClr val="DDDDDD"/>
          </a:solidFill>
        </p:spPr>
        <p:txBody>
          <a:bodyPr wrap="square" rtlCol="0">
            <a:spAutoFit/>
          </a:bodyPr>
          <a:lstStyle/>
          <a:p>
            <a:r>
              <a:rPr lang="en-US" altLang="zh-CN" dirty="0"/>
              <a:t>#include "</a:t>
            </a:r>
            <a:r>
              <a:rPr lang="en-US" altLang="zh-CN" dirty="0" err="1"/>
              <a:t>mychildwnd.h</a:t>
            </a:r>
            <a:r>
              <a:rPr lang="en-US" altLang="zh-CN" dirty="0"/>
              <a:t>"</a:t>
            </a:r>
            <a:endParaRPr lang="zh-CN" altLang="zh-CN" dirty="0"/>
          </a:p>
          <a:p>
            <a:r>
              <a:rPr lang="en-US" altLang="zh-CN" dirty="0"/>
              <a:t> </a:t>
            </a:r>
            <a:endParaRPr lang="zh-CN" altLang="zh-CN" dirty="0"/>
          </a:p>
          <a:p>
            <a:r>
              <a:rPr lang="en-US" altLang="zh-CN" dirty="0" err="1"/>
              <a:t>MyChildWnd</a:t>
            </a:r>
            <a:r>
              <a:rPr lang="en-US" altLang="zh-CN" dirty="0"/>
              <a:t>::</a:t>
            </a:r>
            <a:r>
              <a:rPr lang="en-US" altLang="zh-CN" dirty="0" err="1"/>
              <a:t>MyChildWnd</a:t>
            </a:r>
            <a:r>
              <a:rPr lang="en-US" altLang="zh-CN" dirty="0"/>
              <a:t>()</a:t>
            </a:r>
            <a:endParaRPr lang="zh-CN" altLang="zh-CN" dirty="0"/>
          </a:p>
          <a:p>
            <a:r>
              <a:rPr lang="en-US" altLang="zh-CN" dirty="0"/>
              <a:t>{</a:t>
            </a:r>
            <a:endParaRPr lang="zh-CN" altLang="zh-CN" dirty="0"/>
          </a:p>
          <a:p>
            <a:r>
              <a:rPr lang="en-US" altLang="zh-CN" dirty="0"/>
              <a:t>    </a:t>
            </a:r>
            <a:r>
              <a:rPr lang="en-US" altLang="zh-CN" dirty="0" err="1"/>
              <a:t>setAttribute</a:t>
            </a:r>
            <a:r>
              <a:rPr lang="en-US" altLang="zh-CN" dirty="0"/>
              <a:t>(</a:t>
            </a:r>
            <a:r>
              <a:rPr lang="en-US" altLang="zh-CN" dirty="0" err="1"/>
              <a:t>Qt</a:t>
            </a:r>
            <a:r>
              <a:rPr lang="en-US" altLang="zh-CN" dirty="0"/>
              <a:t>::</a:t>
            </a:r>
            <a:r>
              <a:rPr lang="en-US" altLang="zh-CN" dirty="0" err="1"/>
              <a:t>WA_DeleteOnClose</a:t>
            </a:r>
            <a:r>
              <a:rPr lang="en-US" altLang="zh-CN" dirty="0"/>
              <a:t>);			//</a:t>
            </a:r>
            <a:r>
              <a:rPr lang="zh-CN" altLang="zh-CN" dirty="0"/>
              <a:t>子窗口关闭时销毁该类的对象实例</a:t>
            </a:r>
          </a:p>
          <a:p>
            <a:r>
              <a:rPr lang="en-US" altLang="zh-CN" dirty="0"/>
              <a:t>    </a:t>
            </a:r>
            <a:r>
              <a:rPr lang="en-US" altLang="zh-CN" dirty="0" err="1"/>
              <a:t>beSaved</a:t>
            </a:r>
            <a:r>
              <a:rPr lang="en-US" altLang="zh-CN" dirty="0"/>
              <a:t> = false;						</a:t>
            </a:r>
            <a:r>
              <a:rPr lang="en-US" altLang="zh-CN" dirty="0" smtClean="0"/>
              <a:t>//</a:t>
            </a:r>
            <a:r>
              <a:rPr lang="zh-CN" altLang="zh-CN" dirty="0"/>
              <a:t>初始文档尚未保存</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MyChildWnd</a:t>
            </a:r>
            <a:r>
              <a:rPr lang="en-US" altLang="zh-CN" dirty="0"/>
              <a:t>::</a:t>
            </a:r>
            <a:r>
              <a:rPr lang="en-US" altLang="zh-CN" dirty="0" err="1"/>
              <a:t>newDoc</a:t>
            </a:r>
            <a:r>
              <a:rPr lang="en-US" altLang="zh-CN" dirty="0"/>
              <a:t>()</a:t>
            </a:r>
            <a:endParaRPr lang="zh-CN" altLang="zh-CN" dirty="0"/>
          </a:p>
          <a:p>
            <a:r>
              <a:rPr lang="en-US" altLang="zh-CN" dirty="0"/>
              <a:t>{</a:t>
            </a:r>
            <a:endParaRPr lang="zh-CN" altLang="zh-CN" dirty="0"/>
          </a:p>
          <a:p>
            <a:r>
              <a:rPr lang="en-US" altLang="zh-CN" dirty="0"/>
              <a:t>    //</a:t>
            </a:r>
            <a:r>
              <a:rPr lang="zh-CN" altLang="zh-CN" dirty="0"/>
              <a:t>设置窗口编号</a:t>
            </a:r>
          </a:p>
          <a:p>
            <a:r>
              <a:rPr lang="en-US" altLang="zh-CN" dirty="0"/>
              <a:t>    static </a:t>
            </a:r>
            <a:r>
              <a:rPr lang="en-US" altLang="zh-CN" dirty="0" err="1"/>
              <a:t>int</a:t>
            </a:r>
            <a:r>
              <a:rPr lang="en-US" altLang="zh-CN" dirty="0"/>
              <a:t> </a:t>
            </a:r>
            <a:r>
              <a:rPr lang="en-US" altLang="zh-CN" dirty="0" err="1"/>
              <a:t>wndSeqNum</a:t>
            </a:r>
            <a:r>
              <a:rPr lang="en-US" altLang="zh-CN" dirty="0"/>
              <a:t> = 1;</a:t>
            </a:r>
            <a:endParaRPr lang="zh-CN" altLang="zh-CN" dirty="0"/>
          </a:p>
          <a:p>
            <a:r>
              <a:rPr lang="en-US" altLang="zh-CN" dirty="0"/>
              <a:t>    //</a:t>
            </a:r>
            <a:r>
              <a:rPr lang="zh-CN" altLang="zh-CN" dirty="0"/>
              <a:t>将当前打开的文档命名为</a:t>
            </a:r>
            <a:r>
              <a:rPr lang="en-US" altLang="zh-CN" dirty="0"/>
              <a:t>"Word </a:t>
            </a:r>
            <a:r>
              <a:rPr lang="zh-CN" altLang="zh-CN" dirty="0"/>
              <a:t>文档 编号</a:t>
            </a:r>
            <a:r>
              <a:rPr lang="en-US" altLang="zh-CN" dirty="0"/>
              <a:t>"</a:t>
            </a:r>
            <a:r>
              <a:rPr lang="zh-CN" altLang="zh-CN" dirty="0"/>
              <a:t>的形式，编号在使用一次后自增</a:t>
            </a:r>
            <a:r>
              <a:rPr lang="en-US" altLang="zh-CN" dirty="0"/>
              <a:t>1</a:t>
            </a:r>
            <a:endParaRPr lang="zh-CN" altLang="zh-CN" dirty="0"/>
          </a:p>
          <a:p>
            <a:r>
              <a:rPr lang="en-US" altLang="zh-CN" dirty="0"/>
              <a:t>    </a:t>
            </a:r>
            <a:r>
              <a:rPr lang="en-US" altLang="zh-CN" dirty="0" err="1"/>
              <a:t>myCurDocPath</a:t>
            </a:r>
            <a:r>
              <a:rPr lang="en-US" altLang="zh-CN" dirty="0"/>
              <a:t> = </a:t>
            </a:r>
            <a:r>
              <a:rPr lang="en-US" altLang="zh-CN" dirty="0" err="1"/>
              <a:t>tr</a:t>
            </a:r>
            <a:r>
              <a:rPr lang="en-US" altLang="zh-CN" dirty="0"/>
              <a:t>("Word </a:t>
            </a:r>
            <a:r>
              <a:rPr lang="zh-CN" altLang="zh-CN" dirty="0"/>
              <a:t>文档</a:t>
            </a:r>
            <a:r>
              <a:rPr lang="en-US" altLang="zh-CN" dirty="0"/>
              <a:t> %1").</a:t>
            </a:r>
            <a:r>
              <a:rPr lang="en-US" altLang="zh-CN" dirty="0" err="1"/>
              <a:t>arg</a:t>
            </a:r>
            <a:r>
              <a:rPr lang="en-US" altLang="zh-CN" dirty="0"/>
              <a:t>(</a:t>
            </a:r>
            <a:r>
              <a:rPr lang="en-US" altLang="zh-CN" dirty="0" err="1"/>
              <a:t>wndSeqNum</a:t>
            </a:r>
            <a:r>
              <a:rPr lang="en-US" altLang="zh-CN" dirty="0"/>
              <a:t>++);</a:t>
            </a:r>
            <a:endParaRPr lang="zh-CN" altLang="zh-CN" dirty="0"/>
          </a:p>
          <a:p>
            <a:r>
              <a:rPr lang="en-US" altLang="zh-CN" dirty="0"/>
              <a:t>    //</a:t>
            </a:r>
            <a:r>
              <a:rPr lang="zh-CN" altLang="zh-CN" dirty="0"/>
              <a:t>设置窗口标题，文档被改动后在其名称后面显示</a:t>
            </a:r>
            <a:r>
              <a:rPr lang="en-US" altLang="zh-CN" dirty="0"/>
              <a:t>"*"</a:t>
            </a:r>
            <a:r>
              <a:rPr lang="zh-CN" altLang="zh-CN" dirty="0"/>
              <a:t>号标识</a:t>
            </a:r>
          </a:p>
          <a:p>
            <a:r>
              <a:rPr lang="en-US" altLang="zh-CN" dirty="0"/>
              <a:t>    </a:t>
            </a:r>
            <a:r>
              <a:rPr lang="en-US" altLang="zh-CN" dirty="0" err="1"/>
              <a:t>setWindowTitle</a:t>
            </a:r>
            <a:r>
              <a:rPr lang="en-US" altLang="zh-CN" dirty="0"/>
              <a:t>(</a:t>
            </a:r>
            <a:r>
              <a:rPr lang="en-US" altLang="zh-CN" dirty="0" err="1"/>
              <a:t>myCurDocPath</a:t>
            </a:r>
            <a:r>
              <a:rPr lang="en-US" altLang="zh-CN" dirty="0"/>
              <a:t> + "[*]" + </a:t>
            </a:r>
            <a:r>
              <a:rPr lang="en-US" altLang="zh-CN" dirty="0" err="1"/>
              <a:t>tr</a:t>
            </a:r>
            <a:r>
              <a:rPr lang="en-US" altLang="zh-CN" dirty="0"/>
              <a:t>(" - </a:t>
            </a:r>
            <a:r>
              <a:rPr lang="en-US" altLang="zh-CN" dirty="0" err="1"/>
              <a:t>MyWord</a:t>
            </a:r>
            <a:r>
              <a:rPr lang="en-US" altLang="zh-CN" dirty="0"/>
              <a:t>"));</a:t>
            </a:r>
            <a:endParaRPr lang="zh-CN" altLang="zh-CN" dirty="0"/>
          </a:p>
          <a:p>
            <a:r>
              <a:rPr lang="en-US" altLang="zh-CN" dirty="0"/>
              <a:t>    //</a:t>
            </a:r>
            <a:r>
              <a:rPr lang="zh-CN" altLang="zh-CN" dirty="0"/>
              <a:t>文档被改动时发送</a:t>
            </a:r>
            <a:r>
              <a:rPr lang="en-US" altLang="zh-CN" dirty="0" err="1"/>
              <a:t>contentsChanged</a:t>
            </a:r>
            <a:r>
              <a:rPr lang="en-US" altLang="zh-CN" dirty="0"/>
              <a:t>()</a:t>
            </a:r>
            <a:r>
              <a:rPr lang="zh-CN" altLang="zh-CN" dirty="0"/>
              <a:t>信号，执行自定义</a:t>
            </a:r>
            <a:r>
              <a:rPr lang="en-US" altLang="zh-CN" dirty="0" err="1"/>
              <a:t>docBeModified</a:t>
            </a:r>
            <a:r>
              <a:rPr lang="en-US" altLang="zh-CN" dirty="0"/>
              <a:t>()</a:t>
            </a:r>
            <a:r>
              <a:rPr lang="zh-CN" altLang="zh-CN" dirty="0"/>
              <a:t>槽函数</a:t>
            </a:r>
          </a:p>
          <a:p>
            <a:r>
              <a:rPr lang="en-US" altLang="zh-CN" dirty="0"/>
              <a:t>    connect(document(),SIGNAL(</a:t>
            </a:r>
            <a:r>
              <a:rPr lang="en-US" altLang="zh-CN" dirty="0" err="1"/>
              <a:t>contentsChanged</a:t>
            </a:r>
            <a:r>
              <a:rPr lang="en-US" altLang="zh-CN" dirty="0"/>
              <a:t>()),</a:t>
            </a:r>
            <a:r>
              <a:rPr lang="en-US" altLang="zh-CN" dirty="0" err="1"/>
              <a:t>this,SLOT</a:t>
            </a:r>
            <a:r>
              <a:rPr lang="en-US" altLang="zh-CN" dirty="0"/>
              <a:t>(</a:t>
            </a:r>
            <a:r>
              <a:rPr lang="en-US" altLang="zh-CN" dirty="0" err="1"/>
              <a:t>docBeModified</a:t>
            </a:r>
            <a:r>
              <a:rPr lang="en-US" altLang="zh-CN" dirty="0"/>
              <a:t>()));</a:t>
            </a:r>
            <a:endParaRPr lang="zh-CN" altLang="zh-CN" dirty="0"/>
          </a:p>
          <a:p>
            <a:r>
              <a:rPr lang="en-US" altLang="zh-CN" dirty="0" smtClean="0"/>
              <a:t>}</a:t>
            </a:r>
          </a:p>
        </p:txBody>
      </p:sp>
      <p:sp>
        <p:nvSpPr>
          <p:cNvPr id="4" name="矩形 3"/>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．创建一个新文档</a:t>
            </a:r>
          </a:p>
        </p:txBody>
      </p:sp>
    </p:spTree>
    <p:extLst>
      <p:ext uri="{BB962C8B-B14F-4D97-AF65-F5344CB8AC3E}">
        <p14:creationId xmlns:p14="http://schemas.microsoft.com/office/powerpoint/2010/main" val="179283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．创建一个新文档</a:t>
            </a:r>
          </a:p>
        </p:txBody>
      </p:sp>
      <p:sp>
        <p:nvSpPr>
          <p:cNvPr id="3" name="TextBox 2"/>
          <p:cNvSpPr txBox="1"/>
          <p:nvPr/>
        </p:nvSpPr>
        <p:spPr>
          <a:xfrm>
            <a:off x="771896" y="1068779"/>
            <a:ext cx="10450286" cy="923330"/>
          </a:xfrm>
          <a:prstGeom prst="rect">
            <a:avLst/>
          </a:prstGeom>
          <a:noFill/>
        </p:spPr>
        <p:txBody>
          <a:bodyPr wrap="square" rtlCol="0">
            <a:spAutoFit/>
          </a:bodyPr>
          <a:lstStyle/>
          <a:p>
            <a:pPr indent="534988"/>
            <a:r>
              <a:rPr lang="zh-CN" altLang="zh-CN" sz="1800" dirty="0"/>
              <a:t>以上代码中在设置窗口标题时添加了“</a:t>
            </a:r>
            <a:r>
              <a:rPr lang="en-US" altLang="zh-CN" sz="1800" dirty="0"/>
              <a:t>[*]</a:t>
            </a:r>
            <a:r>
              <a:rPr lang="zh-CN" altLang="zh-CN" sz="1800" dirty="0"/>
              <a:t>”字符，它可以保证编辑器内容被修改后，在文档标题栏显示出“</a:t>
            </a:r>
            <a:r>
              <a:rPr lang="en-US" altLang="zh-CN" sz="1800" dirty="0"/>
              <a:t>*</a:t>
            </a:r>
            <a:r>
              <a:rPr lang="zh-CN" altLang="zh-CN" sz="1800" dirty="0"/>
              <a:t>”号标识。</a:t>
            </a:r>
          </a:p>
          <a:p>
            <a:pPr indent="534988"/>
            <a:r>
              <a:rPr lang="zh-CN" altLang="zh-CN" sz="1800" dirty="0"/>
              <a:t>下面是</a:t>
            </a:r>
            <a:r>
              <a:rPr lang="en-US" altLang="zh-CN" sz="1800" dirty="0" err="1"/>
              <a:t>docBeModified</a:t>
            </a:r>
            <a:r>
              <a:rPr lang="en-US" altLang="zh-CN" sz="1800" dirty="0"/>
              <a:t>()</a:t>
            </a:r>
            <a:r>
              <a:rPr lang="zh-CN" altLang="zh-CN" sz="1800" dirty="0"/>
              <a:t>槽的定义</a:t>
            </a:r>
            <a:r>
              <a:rPr lang="zh-CN" altLang="zh-CN" sz="1800" dirty="0" smtClean="0"/>
              <a:t>：</a:t>
            </a:r>
            <a:endParaRPr lang="zh-CN" altLang="zh-CN" sz="1800" dirty="0"/>
          </a:p>
        </p:txBody>
      </p:sp>
      <p:sp>
        <p:nvSpPr>
          <p:cNvPr id="4" name="圆角矩形 3"/>
          <p:cNvSpPr/>
          <p:nvPr/>
        </p:nvSpPr>
        <p:spPr>
          <a:xfrm>
            <a:off x="1402670" y="2022521"/>
            <a:ext cx="9273247" cy="1259919"/>
          </a:xfrm>
          <a:prstGeom prst="roundRect">
            <a:avLst/>
          </a:prstGeom>
          <a:solidFill>
            <a:srgbClr val="DDDDDD"/>
          </a:solidFill>
        </p:spPr>
        <p:txBody>
          <a:bodyPr wrap="square">
            <a:spAutoFit/>
          </a:bodyPr>
          <a:lstStyle/>
          <a:p>
            <a:r>
              <a:rPr lang="en-US" altLang="zh-CN" dirty="0" smtClean="0"/>
              <a:t>void </a:t>
            </a:r>
            <a:r>
              <a:rPr lang="en-US" altLang="zh-CN" dirty="0" err="1" smtClean="0"/>
              <a:t>MyChildWnd</a:t>
            </a:r>
            <a:r>
              <a:rPr lang="en-US" altLang="zh-CN" dirty="0" smtClean="0"/>
              <a:t>::</a:t>
            </a:r>
            <a:r>
              <a:rPr lang="en-US" altLang="zh-CN" dirty="0" err="1" smtClean="0"/>
              <a:t>docBeModified</a:t>
            </a:r>
            <a:r>
              <a:rPr lang="en-US" altLang="zh-CN" dirty="0" smtClean="0"/>
              <a:t>()</a:t>
            </a:r>
            <a:endParaRPr lang="zh-CN" altLang="zh-CN" dirty="0" smtClean="0"/>
          </a:p>
          <a:p>
            <a:r>
              <a:rPr lang="en-US" altLang="zh-CN" dirty="0" smtClean="0"/>
              <a:t>{</a:t>
            </a:r>
            <a:endParaRPr lang="zh-CN" altLang="zh-CN" dirty="0" smtClean="0"/>
          </a:p>
          <a:p>
            <a:r>
              <a:rPr lang="en-US" altLang="zh-CN" dirty="0" smtClean="0"/>
              <a:t>    </a:t>
            </a:r>
            <a:r>
              <a:rPr lang="en-US" altLang="zh-CN" dirty="0" err="1" smtClean="0"/>
              <a:t>setWindowModified</a:t>
            </a:r>
            <a:r>
              <a:rPr lang="en-US" altLang="zh-CN" dirty="0" smtClean="0"/>
              <a:t>(document()-&gt;</a:t>
            </a:r>
            <a:r>
              <a:rPr lang="en-US" altLang="zh-CN" dirty="0" err="1" smtClean="0"/>
              <a:t>isModified</a:t>
            </a:r>
            <a:r>
              <a:rPr lang="en-US" altLang="zh-CN" dirty="0" smtClean="0"/>
              <a:t>());	//</a:t>
            </a:r>
            <a:r>
              <a:rPr lang="zh-CN" altLang="zh-CN" dirty="0" smtClean="0"/>
              <a:t>判断文档内容是否被修改</a:t>
            </a:r>
          </a:p>
          <a:p>
            <a:r>
              <a:rPr lang="en-US" altLang="zh-CN" dirty="0" smtClean="0"/>
              <a:t>}</a:t>
            </a:r>
            <a:endParaRPr lang="zh-CN" altLang="zh-CN" dirty="0"/>
          </a:p>
        </p:txBody>
      </p:sp>
      <p:sp>
        <p:nvSpPr>
          <p:cNvPr id="5" name="矩形 4"/>
          <p:cNvSpPr/>
          <p:nvPr/>
        </p:nvSpPr>
        <p:spPr>
          <a:xfrm>
            <a:off x="771896" y="3415430"/>
            <a:ext cx="10450286" cy="1200329"/>
          </a:xfrm>
          <a:prstGeom prst="rect">
            <a:avLst/>
          </a:prstGeom>
        </p:spPr>
        <p:txBody>
          <a:bodyPr wrap="square">
            <a:spAutoFit/>
          </a:bodyPr>
          <a:lstStyle/>
          <a:p>
            <a:pPr indent="450850" latinLnBrk="1"/>
            <a:r>
              <a:rPr lang="zh-CN" altLang="zh-CN" sz="1800" dirty="0"/>
              <a:t>判断文档的内容是否被修改过，可通过</a:t>
            </a:r>
            <a:r>
              <a:rPr lang="en-US" altLang="zh-CN" sz="1800" dirty="0" err="1"/>
              <a:t>QTextDocument</a:t>
            </a:r>
            <a:r>
              <a:rPr lang="zh-CN" altLang="zh-CN" sz="1800" dirty="0"/>
              <a:t>类的</a:t>
            </a:r>
            <a:r>
              <a:rPr lang="en-US" altLang="zh-CN" sz="1800" dirty="0" err="1"/>
              <a:t>isModified</a:t>
            </a:r>
            <a:r>
              <a:rPr lang="en-US" altLang="zh-CN" sz="1800" dirty="0"/>
              <a:t>()</a:t>
            </a:r>
            <a:r>
              <a:rPr lang="zh-CN" altLang="zh-CN" sz="1800" dirty="0"/>
              <a:t>方法获知，这里先用</a:t>
            </a:r>
            <a:r>
              <a:rPr lang="en-US" altLang="zh-CN" sz="1800" dirty="0" err="1"/>
              <a:t>QTextEdit</a:t>
            </a:r>
            <a:r>
              <a:rPr lang="zh-CN" altLang="zh-CN" sz="1800" dirty="0"/>
              <a:t>类的</a:t>
            </a:r>
            <a:r>
              <a:rPr lang="en-US" altLang="zh-CN" sz="1800" dirty="0"/>
              <a:t>document()</a:t>
            </a:r>
            <a:r>
              <a:rPr lang="zh-CN" altLang="zh-CN" sz="1800" dirty="0"/>
              <a:t>方法来获取它的</a:t>
            </a:r>
            <a:r>
              <a:rPr lang="en-US" altLang="zh-CN" sz="1800" dirty="0" err="1"/>
              <a:t>QTextDocument</a:t>
            </a:r>
            <a:r>
              <a:rPr lang="zh-CN" altLang="zh-CN" sz="1800" dirty="0"/>
              <a:t>对象。然后用</a:t>
            </a:r>
            <a:r>
              <a:rPr lang="en-US" altLang="zh-CN" sz="1800" dirty="0" err="1"/>
              <a:t>setWindowModified</a:t>
            </a:r>
            <a:r>
              <a:rPr lang="en-US" altLang="zh-CN" sz="1800" dirty="0"/>
              <a:t>()</a:t>
            </a:r>
            <a:r>
              <a:rPr lang="zh-CN" altLang="zh-CN" sz="1800" dirty="0"/>
              <a:t>方法设置窗口的修改状态标识“</a:t>
            </a:r>
            <a:r>
              <a:rPr lang="en-US" altLang="zh-CN" sz="1800" dirty="0"/>
              <a:t>*</a:t>
            </a:r>
            <a:r>
              <a:rPr lang="zh-CN" altLang="zh-CN" sz="1800" dirty="0"/>
              <a:t>”，如果参数为</a:t>
            </a:r>
            <a:r>
              <a:rPr lang="en-US" altLang="zh-CN" sz="1800" dirty="0"/>
              <a:t>true</a:t>
            </a:r>
            <a:r>
              <a:rPr lang="zh-CN" altLang="zh-CN" sz="1800" dirty="0"/>
              <a:t>，则在标题中设置了“</a:t>
            </a:r>
            <a:r>
              <a:rPr lang="en-US" altLang="zh-CN" sz="1800" dirty="0"/>
              <a:t>[*]</a:t>
            </a:r>
            <a:r>
              <a:rPr lang="zh-CN" altLang="zh-CN" sz="1800" dirty="0"/>
              <a:t>”号的地方显出“</a:t>
            </a:r>
            <a:r>
              <a:rPr lang="en-US" altLang="zh-CN" sz="1800" dirty="0"/>
              <a:t>*</a:t>
            </a:r>
            <a:r>
              <a:rPr lang="zh-CN" altLang="zh-CN" sz="1800" dirty="0"/>
              <a:t>”号，表示文档已被修改。</a:t>
            </a:r>
          </a:p>
          <a:p>
            <a:pPr indent="450850"/>
            <a:r>
              <a:rPr lang="zh-CN" altLang="zh-CN" sz="1800" dirty="0"/>
              <a:t>设置文档子窗口标题通过</a:t>
            </a:r>
            <a:r>
              <a:rPr lang="en-US" altLang="zh-CN" sz="1800" dirty="0" err="1"/>
              <a:t>getCurDocName</a:t>
            </a:r>
            <a:r>
              <a:rPr lang="en-US" altLang="zh-CN" sz="1800" dirty="0"/>
              <a:t>()</a:t>
            </a:r>
            <a:r>
              <a:rPr lang="zh-CN" altLang="zh-CN" sz="1800" dirty="0"/>
              <a:t>方法，定义如下：</a:t>
            </a:r>
          </a:p>
        </p:txBody>
      </p:sp>
      <p:sp>
        <p:nvSpPr>
          <p:cNvPr id="6" name="圆角矩形 5"/>
          <p:cNvSpPr/>
          <p:nvPr/>
        </p:nvSpPr>
        <p:spPr>
          <a:xfrm>
            <a:off x="1402669" y="4615759"/>
            <a:ext cx="9273247" cy="1259919"/>
          </a:xfrm>
          <a:prstGeom prst="roundRect">
            <a:avLst/>
          </a:prstGeom>
          <a:solidFill>
            <a:srgbClr val="DDDDDD"/>
          </a:solidFill>
        </p:spPr>
        <p:txBody>
          <a:bodyPr wrap="square">
            <a:spAutoFit/>
          </a:bodyPr>
          <a:lstStyle/>
          <a:p>
            <a:r>
              <a:rPr lang="en-US" altLang="zh-CN" dirty="0" err="1"/>
              <a:t>QString</a:t>
            </a:r>
            <a:r>
              <a:rPr lang="en-US" altLang="zh-CN" dirty="0"/>
              <a:t> </a:t>
            </a:r>
            <a:r>
              <a:rPr lang="en-US" altLang="zh-CN" dirty="0" err="1"/>
              <a:t>MyChildWnd</a:t>
            </a:r>
            <a:r>
              <a:rPr lang="en-US" altLang="zh-CN" dirty="0"/>
              <a:t>::</a:t>
            </a:r>
            <a:r>
              <a:rPr lang="en-US" altLang="zh-CN" dirty="0" err="1"/>
              <a:t>getCurDocName</a:t>
            </a:r>
            <a:r>
              <a:rPr lang="en-US" altLang="zh-CN" dirty="0"/>
              <a:t>()</a:t>
            </a:r>
            <a:endParaRPr lang="zh-CN" altLang="zh-CN" dirty="0"/>
          </a:p>
          <a:p>
            <a:r>
              <a:rPr lang="en-US" altLang="zh-CN" dirty="0"/>
              <a:t>{</a:t>
            </a:r>
            <a:endParaRPr lang="zh-CN" altLang="zh-CN" dirty="0"/>
          </a:p>
          <a:p>
            <a:r>
              <a:rPr lang="en-US" altLang="zh-CN" dirty="0"/>
              <a:t>    return </a:t>
            </a:r>
            <a:r>
              <a:rPr lang="en-US" altLang="zh-CN" dirty="0" err="1"/>
              <a:t>QFileInfo</a:t>
            </a:r>
            <a:r>
              <a:rPr lang="en-US" altLang="zh-CN" dirty="0"/>
              <a:t>(</a:t>
            </a:r>
            <a:r>
              <a:rPr lang="en-US" altLang="zh-CN" dirty="0" err="1"/>
              <a:t>myCurDocPath</a:t>
            </a:r>
            <a:r>
              <a:rPr lang="en-US" altLang="zh-CN" dirty="0"/>
              <a:t>).</a:t>
            </a:r>
            <a:r>
              <a:rPr lang="en-US" altLang="zh-CN" dirty="0" err="1"/>
              <a:t>fileName</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295657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52838"/>
            <a:ext cx="2224495" cy="518595"/>
          </a:xfrm>
          <a:prstGeom prst="rect">
            <a:avLst/>
          </a:prstGeom>
          <a:noFill/>
        </p:spPr>
        <p:txBody>
          <a:bodyPr wrap="square" lIns="86863" tIns="43430" rIns="86863" bIns="43430" rtlCol="0">
            <a:spAutoFit/>
          </a:bodyPr>
          <a:lstStyle/>
          <a:p>
            <a:r>
              <a:rPr lang="zh-CN" altLang="zh-CN" sz="2800" b="1" dirty="0"/>
              <a:t>子窗口管理</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207531"/>
            <a:ext cx="482208" cy="545844"/>
          </a:xfrm>
          <a:prstGeom prst="rect">
            <a:avLst/>
          </a:prstGeom>
        </p:spPr>
      </p:pic>
      <p:sp>
        <p:nvSpPr>
          <p:cNvPr id="9" name="TextBox 18"/>
          <p:cNvSpPr txBox="1"/>
          <p:nvPr/>
        </p:nvSpPr>
        <p:spPr>
          <a:xfrm>
            <a:off x="5940427" y="1207532"/>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．新建子窗口</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018271"/>
            <a:ext cx="482208" cy="545844"/>
          </a:xfrm>
          <a:prstGeom prst="rect">
            <a:avLst/>
          </a:prstGeom>
        </p:spPr>
      </p:pic>
      <p:sp>
        <p:nvSpPr>
          <p:cNvPr id="11" name="TextBox 20"/>
          <p:cNvSpPr txBox="1"/>
          <p:nvPr/>
        </p:nvSpPr>
        <p:spPr>
          <a:xfrm>
            <a:off x="5940427" y="2016022"/>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．刷新系统菜单</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813541"/>
            <a:ext cx="482208" cy="545844"/>
          </a:xfrm>
          <a:prstGeom prst="rect">
            <a:avLst/>
          </a:prstGeom>
        </p:spPr>
      </p:pic>
      <p:sp>
        <p:nvSpPr>
          <p:cNvPr id="13" name="TextBox 20"/>
          <p:cNvSpPr txBox="1"/>
          <p:nvPr/>
        </p:nvSpPr>
        <p:spPr>
          <a:xfrm>
            <a:off x="5940427" y="2811292"/>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．添加子窗口列表</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607587"/>
            <a:ext cx="482208" cy="545844"/>
          </a:xfrm>
          <a:prstGeom prst="rect">
            <a:avLst/>
          </a:prstGeom>
        </p:spPr>
      </p:pic>
      <p:sp>
        <p:nvSpPr>
          <p:cNvPr id="15" name="TextBox 20"/>
          <p:cNvSpPr txBox="1"/>
          <p:nvPr/>
        </p:nvSpPr>
        <p:spPr>
          <a:xfrm>
            <a:off x="5940427" y="3605338"/>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．窗口控制</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4402857"/>
            <a:ext cx="482208" cy="545844"/>
          </a:xfrm>
          <a:prstGeom prst="rect">
            <a:avLst/>
          </a:prstGeom>
        </p:spPr>
      </p:pic>
      <p:sp>
        <p:nvSpPr>
          <p:cNvPr id="17" name="TextBox 20"/>
          <p:cNvSpPr txBox="1"/>
          <p:nvPr/>
        </p:nvSpPr>
        <p:spPr>
          <a:xfrm>
            <a:off x="5940427" y="4400608"/>
            <a:ext cx="3255752" cy="393906"/>
          </a:xfrm>
          <a:prstGeom prst="rect">
            <a:avLst/>
          </a:prstGeom>
          <a:noFill/>
        </p:spPr>
        <p:txBody>
          <a:bodyPr wrap="square" lIns="115777" tIns="57888" rIns="115777" bIns="57888" rtlCol="0">
            <a:spAutoFit/>
          </a:bodyPr>
          <a:lstStyle/>
          <a:p>
            <a:r>
              <a:rPr lang="en-US" altLang="zh-CN" sz="1800" b="1" dirty="0"/>
              <a:t>5</a:t>
            </a:r>
            <a:r>
              <a:rPr lang="zh-CN" altLang="zh-CN" sz="1800" b="1" dirty="0"/>
              <a:t>．窗口关闭</a:t>
            </a:r>
          </a:p>
        </p:txBody>
      </p:sp>
    </p:spTree>
    <p:extLst>
      <p:ext uri="{BB962C8B-B14F-4D97-AF65-F5344CB8AC3E}">
        <p14:creationId xmlns:p14="http://schemas.microsoft.com/office/powerpoint/2010/main" val="195498580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par>
                                <p:cTn id="64" presetID="2" presetClass="entr" presetSubtype="1" fill="hold" nodeType="withEffect">
                                  <p:stCondLst>
                                    <p:cond delay="25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0-#ppt_h/2"/>
                                          </p:val>
                                        </p:tav>
                                        <p:tav tm="100000">
                                          <p:val>
                                            <p:strVal val="#ppt_y"/>
                                          </p:val>
                                        </p:tav>
                                      </p:tavLst>
                                    </p:anim>
                                  </p:childTnLst>
                                </p:cTn>
                              </p:par>
                              <p:par>
                                <p:cTn id="68" presetID="2" presetClass="entr" presetSubtype="2" fill="hold" grpId="0" nodeType="withEffect">
                                  <p:stCondLst>
                                    <p:cond delay="25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1+#ppt_w/2"/>
                                          </p:val>
                                        </p:tav>
                                        <p:tav tm="100000">
                                          <p:val>
                                            <p:strVal val="#ppt_x"/>
                                          </p:val>
                                        </p:tav>
                                      </p:tavLst>
                                    </p:anim>
                                    <p:anim calcmode="lin" valueType="num">
                                      <p:cBhvr additive="base">
                                        <p:cTn id="7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1</a:t>
            </a:r>
            <a:r>
              <a:rPr lang="zh-CN" altLang="zh-CN" sz="2400" b="1" dirty="0"/>
              <a:t>．新建子窗口</a:t>
            </a:r>
          </a:p>
        </p:txBody>
      </p:sp>
      <p:sp>
        <p:nvSpPr>
          <p:cNvPr id="3" name="TextBox 2"/>
          <p:cNvSpPr txBox="1"/>
          <p:nvPr/>
        </p:nvSpPr>
        <p:spPr>
          <a:xfrm>
            <a:off x="807522" y="1021278"/>
            <a:ext cx="10343408" cy="923330"/>
          </a:xfrm>
          <a:prstGeom prst="rect">
            <a:avLst/>
          </a:prstGeom>
          <a:noFill/>
        </p:spPr>
        <p:txBody>
          <a:bodyPr wrap="square" rtlCol="0">
            <a:spAutoFit/>
          </a:bodyPr>
          <a:lstStyle/>
          <a:p>
            <a:pPr indent="450850"/>
            <a:r>
              <a:rPr lang="zh-CN" altLang="zh-CN" sz="1800" dirty="0"/>
              <a:t>刚才在建立</a:t>
            </a:r>
            <a:r>
              <a:rPr lang="en-US" altLang="zh-CN" sz="1800" dirty="0"/>
              <a:t>MDI</a:t>
            </a:r>
            <a:r>
              <a:rPr lang="zh-CN" altLang="zh-CN" sz="1800" dirty="0"/>
              <a:t>程序框架时已添加创建了代表子窗口的</a:t>
            </a:r>
            <a:r>
              <a:rPr lang="en-US" altLang="zh-CN" sz="1800" dirty="0" err="1"/>
              <a:t>MyChildWnd</a:t>
            </a:r>
            <a:r>
              <a:rPr lang="zh-CN" altLang="zh-CN" sz="1800" dirty="0"/>
              <a:t>类，它继承自</a:t>
            </a:r>
            <a:r>
              <a:rPr lang="en-US" altLang="zh-CN" sz="1800" dirty="0" err="1"/>
              <a:t>QTextEDit</a:t>
            </a:r>
            <a:r>
              <a:rPr lang="zh-CN" altLang="zh-CN" sz="1800" dirty="0"/>
              <a:t>类，现在就可以使用它来创建文档的子窗口。</a:t>
            </a:r>
          </a:p>
          <a:p>
            <a:pPr indent="450850"/>
            <a:r>
              <a:rPr lang="zh-CN" altLang="zh-CN" sz="1800" dirty="0"/>
              <a:t>在“</a:t>
            </a:r>
            <a:r>
              <a:rPr lang="en-US" altLang="zh-CN" sz="1800" dirty="0" err="1"/>
              <a:t>mainwindow.h</a:t>
            </a:r>
            <a:r>
              <a:rPr lang="zh-CN" altLang="zh-CN" sz="1800" dirty="0"/>
              <a:t>”头文件中添加</a:t>
            </a:r>
            <a:r>
              <a:rPr lang="en-US" altLang="zh-CN" sz="1800" dirty="0" err="1"/>
              <a:t>MyChildWnd</a:t>
            </a:r>
            <a:r>
              <a:rPr lang="zh-CN" altLang="zh-CN" sz="1800" dirty="0"/>
              <a:t>类的声明</a:t>
            </a:r>
            <a:r>
              <a:rPr lang="zh-CN" altLang="zh-CN" sz="1800" dirty="0" smtClean="0"/>
              <a:t>：</a:t>
            </a:r>
            <a:endParaRPr lang="zh-CN" altLang="zh-CN" sz="1800" dirty="0"/>
          </a:p>
        </p:txBody>
      </p:sp>
      <p:sp>
        <p:nvSpPr>
          <p:cNvPr id="4" name="圆角矩形 3"/>
          <p:cNvSpPr/>
          <p:nvPr/>
        </p:nvSpPr>
        <p:spPr>
          <a:xfrm>
            <a:off x="1470270" y="1944608"/>
            <a:ext cx="8944390" cy="391597"/>
          </a:xfrm>
          <a:prstGeom prst="roundRect">
            <a:avLst/>
          </a:prstGeom>
          <a:solidFill>
            <a:srgbClr val="DDDDDD"/>
          </a:solidFill>
        </p:spPr>
        <p:txBody>
          <a:bodyPr wrap="square">
            <a:spAutoFit/>
          </a:bodyPr>
          <a:lstStyle/>
          <a:p>
            <a:r>
              <a:rPr lang="en-US" altLang="zh-CN" dirty="0"/>
              <a:t>class </a:t>
            </a:r>
            <a:r>
              <a:rPr lang="en-US" altLang="zh-CN" dirty="0" err="1"/>
              <a:t>MyChildWnd</a:t>
            </a:r>
            <a:r>
              <a:rPr lang="en-US" altLang="zh-CN" dirty="0"/>
              <a:t>;</a:t>
            </a:r>
            <a:endParaRPr lang="zh-CN" altLang="zh-CN" dirty="0"/>
          </a:p>
        </p:txBody>
      </p:sp>
      <p:sp>
        <p:nvSpPr>
          <p:cNvPr id="5" name="矩形 4"/>
          <p:cNvSpPr/>
          <p:nvPr/>
        </p:nvSpPr>
        <p:spPr>
          <a:xfrm>
            <a:off x="1291034" y="2466464"/>
            <a:ext cx="3173113" cy="369332"/>
          </a:xfrm>
          <a:prstGeom prst="rect">
            <a:avLst/>
          </a:prstGeom>
        </p:spPr>
        <p:txBody>
          <a:bodyPr wrap="none">
            <a:spAutoFit/>
          </a:bodyPr>
          <a:lstStyle/>
          <a:p>
            <a:r>
              <a:rPr lang="zh-CN" altLang="zh-CN" sz="1800" dirty="0"/>
              <a:t>然后声明公有方法</a:t>
            </a:r>
            <a:r>
              <a:rPr lang="en-US" altLang="zh-CN" sz="1800" dirty="0" err="1"/>
              <a:t>docNew</a:t>
            </a:r>
            <a:r>
              <a:rPr lang="en-US" altLang="zh-CN" sz="1800" dirty="0"/>
              <a:t>()</a:t>
            </a:r>
            <a:r>
              <a:rPr lang="zh-CN" altLang="zh-CN" sz="1800" dirty="0"/>
              <a:t>：</a:t>
            </a:r>
          </a:p>
        </p:txBody>
      </p:sp>
      <p:sp>
        <p:nvSpPr>
          <p:cNvPr id="6" name="圆角矩形 5"/>
          <p:cNvSpPr/>
          <p:nvPr/>
        </p:nvSpPr>
        <p:spPr>
          <a:xfrm>
            <a:off x="1470270" y="2835796"/>
            <a:ext cx="8944390" cy="1549360"/>
          </a:xfrm>
          <a:prstGeom prst="roundRect">
            <a:avLst/>
          </a:prstGeom>
          <a:solidFill>
            <a:srgbClr val="DDDDDD"/>
          </a:solidFill>
        </p:spPr>
        <p:txBody>
          <a:bodyPr wrap="square">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r>
              <a:rPr lang="en-US" altLang="zh-CN" dirty="0" err="1"/>
              <a:t>MainWindow</a:t>
            </a:r>
            <a:r>
              <a:rPr lang="en-US" altLang="zh-CN" dirty="0"/>
              <a:t>();</a:t>
            </a:r>
            <a:endParaRPr lang="zh-CN" altLang="zh-CN" dirty="0"/>
          </a:p>
          <a:p>
            <a:r>
              <a:rPr lang="en-US" altLang="zh-CN" dirty="0"/>
              <a:t>    void </a:t>
            </a:r>
            <a:r>
              <a:rPr lang="en-US" altLang="zh-CN" dirty="0" err="1"/>
              <a:t>initMainWindow</a:t>
            </a:r>
            <a:r>
              <a:rPr lang="en-US" altLang="zh-CN" dirty="0"/>
              <a:t>();					</a:t>
            </a:r>
            <a:r>
              <a:rPr lang="en-US" altLang="zh-CN" dirty="0" smtClean="0"/>
              <a:t>//</a:t>
            </a:r>
            <a:r>
              <a:rPr lang="zh-CN" altLang="zh-CN" dirty="0"/>
              <a:t>初始化</a:t>
            </a:r>
          </a:p>
          <a:p>
            <a:r>
              <a:rPr lang="en-US" altLang="zh-CN" dirty="0"/>
              <a:t>    void </a:t>
            </a:r>
            <a:r>
              <a:rPr lang="en-US" altLang="zh-CN" dirty="0" err="1"/>
              <a:t>docNew</a:t>
            </a:r>
            <a:r>
              <a:rPr lang="en-US" altLang="zh-CN" dirty="0"/>
              <a:t>();						</a:t>
            </a:r>
            <a:r>
              <a:rPr lang="en-US" altLang="zh-CN" dirty="0" smtClean="0"/>
              <a:t>//</a:t>
            </a:r>
            <a:r>
              <a:rPr lang="zh-CN" altLang="zh-CN" dirty="0"/>
              <a:t>新建文档</a:t>
            </a:r>
          </a:p>
        </p:txBody>
      </p:sp>
    </p:spTree>
    <p:extLst>
      <p:ext uri="{BB962C8B-B14F-4D97-AF65-F5344CB8AC3E}">
        <p14:creationId xmlns:p14="http://schemas.microsoft.com/office/powerpoint/2010/main" val="317288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1</a:t>
            </a:r>
            <a:r>
              <a:rPr lang="zh-CN" altLang="zh-CN" sz="2400" b="1" dirty="0"/>
              <a:t>．新建子窗口</a:t>
            </a:r>
          </a:p>
        </p:txBody>
      </p:sp>
      <p:sp>
        <p:nvSpPr>
          <p:cNvPr id="3" name="TextBox 2"/>
          <p:cNvSpPr txBox="1"/>
          <p:nvPr/>
        </p:nvSpPr>
        <p:spPr>
          <a:xfrm>
            <a:off x="914400" y="1080655"/>
            <a:ext cx="10153403" cy="369332"/>
          </a:xfrm>
          <a:prstGeom prst="rect">
            <a:avLst/>
          </a:prstGeom>
          <a:noFill/>
        </p:spPr>
        <p:txBody>
          <a:bodyPr wrap="square" rtlCol="0">
            <a:spAutoFit/>
          </a:bodyPr>
          <a:lstStyle/>
          <a:p>
            <a:r>
              <a:rPr lang="zh-CN" altLang="zh-CN" sz="1800" dirty="0"/>
              <a:t>该方法用于新建一个文档的子窗口，其方法体实现写在“</a:t>
            </a:r>
            <a:r>
              <a:rPr lang="en-US" altLang="zh-CN" sz="1800" dirty="0"/>
              <a:t>mainwindow.cpp</a:t>
            </a:r>
            <a:r>
              <a:rPr lang="zh-CN" altLang="zh-CN" sz="1800" dirty="0"/>
              <a:t>”源文件中，如下</a:t>
            </a:r>
            <a:r>
              <a:rPr lang="zh-CN" altLang="zh-CN" sz="1800" dirty="0" smtClean="0"/>
              <a:t>：</a:t>
            </a:r>
            <a:endParaRPr lang="zh-CN" altLang="zh-CN" sz="1800" dirty="0"/>
          </a:p>
        </p:txBody>
      </p:sp>
      <p:sp>
        <p:nvSpPr>
          <p:cNvPr id="4" name="TextBox 3"/>
          <p:cNvSpPr txBox="1"/>
          <p:nvPr/>
        </p:nvSpPr>
        <p:spPr>
          <a:xfrm>
            <a:off x="1136845" y="1449987"/>
            <a:ext cx="9634074" cy="3628400"/>
          </a:xfrm>
          <a:prstGeom prst="roundRect">
            <a:avLst>
              <a:gd name="adj" fmla="val 6835"/>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docNew</a:t>
            </a:r>
            <a:r>
              <a:rPr lang="en-US" altLang="zh-CN" dirty="0"/>
              <a:t>()</a:t>
            </a:r>
            <a:endParaRPr lang="zh-CN" altLang="zh-CN" dirty="0"/>
          </a:p>
          <a:p>
            <a:r>
              <a:rPr lang="en-US" altLang="zh-CN" dirty="0"/>
              <a:t>{</a:t>
            </a:r>
            <a:endParaRPr lang="zh-CN" altLang="zh-CN" dirty="0"/>
          </a:p>
          <a:p>
            <a:r>
              <a:rPr lang="en-US" altLang="zh-CN" dirty="0"/>
              <a:t>    </a:t>
            </a:r>
            <a:r>
              <a:rPr lang="en-US" altLang="zh-CN" dirty="0" err="1"/>
              <a:t>MyChildWnd</a:t>
            </a:r>
            <a:r>
              <a:rPr lang="en-US" altLang="zh-CN" dirty="0"/>
              <a:t> *</a:t>
            </a:r>
            <a:r>
              <a:rPr lang="en-US" altLang="zh-CN" dirty="0" err="1"/>
              <a:t>childWnd</a:t>
            </a:r>
            <a:r>
              <a:rPr lang="en-US" altLang="zh-CN" dirty="0"/>
              <a:t> = new </a:t>
            </a:r>
            <a:r>
              <a:rPr lang="en-US" altLang="zh-CN" dirty="0" err="1"/>
              <a:t>MyChildWnd</a:t>
            </a:r>
            <a:r>
              <a:rPr lang="en-US" altLang="zh-CN" dirty="0"/>
              <a:t>;		//</a:t>
            </a:r>
            <a:r>
              <a:rPr lang="zh-CN" altLang="zh-CN" dirty="0"/>
              <a:t>创建</a:t>
            </a:r>
            <a:r>
              <a:rPr lang="en-US" altLang="zh-CN" dirty="0" err="1"/>
              <a:t>MyChildWnd</a:t>
            </a:r>
            <a:r>
              <a:rPr lang="zh-CN" altLang="zh-CN" dirty="0"/>
              <a:t>部件</a:t>
            </a:r>
          </a:p>
          <a:p>
            <a:r>
              <a:rPr lang="en-US" altLang="zh-CN" dirty="0"/>
              <a:t>	//</a:t>
            </a:r>
            <a:r>
              <a:rPr lang="zh-CN" altLang="zh-CN" dirty="0"/>
              <a:t>向多文档区域添加子窗口，</a:t>
            </a:r>
            <a:r>
              <a:rPr lang="en-US" altLang="zh-CN" dirty="0" err="1"/>
              <a:t>childWnd</a:t>
            </a:r>
            <a:r>
              <a:rPr lang="zh-CN" altLang="zh-CN" dirty="0"/>
              <a:t>为中心部件</a:t>
            </a:r>
          </a:p>
          <a:p>
            <a:r>
              <a:rPr lang="en-US" altLang="zh-CN" dirty="0"/>
              <a:t>    </a:t>
            </a:r>
            <a:r>
              <a:rPr lang="en-US" altLang="zh-CN" dirty="0" err="1"/>
              <a:t>ui</a:t>
            </a:r>
            <a:r>
              <a:rPr lang="en-US" altLang="zh-CN" dirty="0"/>
              <a:t>-&gt;</a:t>
            </a:r>
            <a:r>
              <a:rPr lang="en-US" altLang="zh-CN" dirty="0" err="1"/>
              <a:t>mdiArea</a:t>
            </a:r>
            <a:r>
              <a:rPr lang="en-US" altLang="zh-CN" dirty="0"/>
              <a:t>-&gt;</a:t>
            </a:r>
            <a:r>
              <a:rPr lang="en-US" altLang="zh-CN" dirty="0" err="1"/>
              <a:t>addSubWindow</a:t>
            </a:r>
            <a:r>
              <a:rPr lang="en-US" altLang="zh-CN" dirty="0"/>
              <a:t>(</a:t>
            </a:r>
            <a:r>
              <a:rPr lang="en-US" altLang="zh-CN" dirty="0" err="1"/>
              <a:t>childWnd</a:t>
            </a:r>
            <a:r>
              <a:rPr lang="en-US" altLang="zh-CN" dirty="0"/>
              <a:t>);</a:t>
            </a:r>
            <a:endParaRPr lang="zh-CN" altLang="zh-CN" dirty="0"/>
          </a:p>
          <a:p>
            <a:r>
              <a:rPr lang="en-US" altLang="zh-CN" dirty="0"/>
              <a:t>    //</a:t>
            </a:r>
            <a:r>
              <a:rPr lang="zh-CN" altLang="zh-CN" dirty="0"/>
              <a:t>根据</a:t>
            </a:r>
            <a:r>
              <a:rPr lang="en-US" altLang="zh-CN" dirty="0" err="1"/>
              <a:t>QTextEdit</a:t>
            </a:r>
            <a:r>
              <a:rPr lang="zh-CN" altLang="zh-CN" dirty="0"/>
              <a:t>类是否可以复制信号，设置剪切、复制动作是否可用</a:t>
            </a:r>
          </a:p>
          <a:p>
            <a:r>
              <a:rPr lang="en-US" altLang="zh-CN" dirty="0"/>
              <a:t>    connect(</a:t>
            </a:r>
            <a:r>
              <a:rPr lang="en-US" altLang="zh-CN" dirty="0" err="1"/>
              <a:t>childWnd</a:t>
            </a:r>
            <a:r>
              <a:rPr lang="en-US" altLang="zh-CN" dirty="0"/>
              <a:t>, SIGNAL(</a:t>
            </a:r>
            <a:r>
              <a:rPr lang="en-US" altLang="zh-CN" dirty="0" err="1"/>
              <a:t>copyAvailable</a:t>
            </a:r>
            <a:r>
              <a:rPr lang="en-US" altLang="zh-CN" dirty="0"/>
              <a:t>(</a:t>
            </a:r>
            <a:r>
              <a:rPr lang="en-US" altLang="zh-CN" dirty="0" err="1"/>
              <a:t>bool</a:t>
            </a:r>
            <a:r>
              <a:rPr lang="en-US" altLang="zh-CN" dirty="0"/>
              <a:t>)),</a:t>
            </a:r>
            <a:r>
              <a:rPr lang="en-US" altLang="zh-CN" dirty="0" err="1"/>
              <a:t>ui</a:t>
            </a:r>
            <a:r>
              <a:rPr lang="en-US" altLang="zh-CN" dirty="0"/>
              <a:t>-&gt;</a:t>
            </a:r>
            <a:r>
              <a:rPr lang="en-US" altLang="zh-CN" dirty="0" err="1"/>
              <a:t>cutAction,SLOT</a:t>
            </a:r>
            <a:r>
              <a:rPr lang="en-US" altLang="zh-CN" dirty="0"/>
              <a:t>(</a:t>
            </a:r>
            <a:r>
              <a:rPr lang="en-US" altLang="zh-CN" dirty="0" err="1"/>
              <a:t>setEnabled</a:t>
            </a:r>
            <a:r>
              <a:rPr lang="en-US" altLang="zh-CN" dirty="0"/>
              <a:t> (</a:t>
            </a:r>
            <a:r>
              <a:rPr lang="en-US" altLang="zh-CN" dirty="0" err="1"/>
              <a:t>bool</a:t>
            </a:r>
            <a:r>
              <a:rPr lang="en-US" altLang="zh-CN" dirty="0"/>
              <a:t>)));</a:t>
            </a:r>
            <a:endParaRPr lang="zh-CN" altLang="zh-CN" dirty="0"/>
          </a:p>
          <a:p>
            <a:r>
              <a:rPr lang="en-US" altLang="zh-CN" dirty="0"/>
              <a:t>    connect(</a:t>
            </a:r>
            <a:r>
              <a:rPr lang="en-US" altLang="zh-CN" dirty="0" err="1"/>
              <a:t>childWnd,SIGNAL</a:t>
            </a:r>
            <a:r>
              <a:rPr lang="en-US" altLang="zh-CN" dirty="0"/>
              <a:t>(</a:t>
            </a:r>
            <a:r>
              <a:rPr lang="en-US" altLang="zh-CN" dirty="0" err="1"/>
              <a:t>copyAvailable</a:t>
            </a:r>
            <a:r>
              <a:rPr lang="en-US" altLang="zh-CN" dirty="0"/>
              <a:t>(</a:t>
            </a:r>
            <a:r>
              <a:rPr lang="en-US" altLang="zh-CN" dirty="0" err="1"/>
              <a:t>bool</a:t>
            </a:r>
            <a:r>
              <a:rPr lang="en-US" altLang="zh-CN" dirty="0"/>
              <a:t>)),</a:t>
            </a:r>
            <a:r>
              <a:rPr lang="en-US" altLang="zh-CN" dirty="0" err="1"/>
              <a:t>ui</a:t>
            </a:r>
            <a:r>
              <a:rPr lang="en-US" altLang="zh-CN" dirty="0"/>
              <a:t>-&gt;</a:t>
            </a:r>
            <a:r>
              <a:rPr lang="en-US" altLang="zh-CN" dirty="0" err="1"/>
              <a:t>copyAction,SLOT</a:t>
            </a:r>
            <a:r>
              <a:rPr lang="en-US" altLang="zh-CN" dirty="0"/>
              <a:t>(</a:t>
            </a:r>
            <a:r>
              <a:rPr lang="en-US" altLang="zh-CN" dirty="0" err="1"/>
              <a:t>setEnabled</a:t>
            </a:r>
            <a:r>
              <a:rPr lang="en-US" altLang="zh-CN" dirty="0"/>
              <a:t> (</a:t>
            </a:r>
            <a:r>
              <a:rPr lang="en-US" altLang="zh-CN" dirty="0" err="1"/>
              <a:t>bool</a:t>
            </a:r>
            <a:r>
              <a:rPr lang="en-US" altLang="zh-CN" dirty="0"/>
              <a:t>)));</a:t>
            </a:r>
            <a:endParaRPr lang="zh-CN" altLang="zh-CN" dirty="0"/>
          </a:p>
          <a:p>
            <a:r>
              <a:rPr lang="en-US" altLang="zh-CN" dirty="0"/>
              <a:t>    </a:t>
            </a:r>
            <a:r>
              <a:rPr lang="en-US" altLang="zh-CN" dirty="0" err="1"/>
              <a:t>childWnd</a:t>
            </a:r>
            <a:r>
              <a:rPr lang="en-US" altLang="zh-CN" dirty="0"/>
              <a:t>-&gt;</a:t>
            </a:r>
            <a:r>
              <a:rPr lang="en-US" altLang="zh-CN" dirty="0" err="1"/>
              <a:t>newDoc</a:t>
            </a:r>
            <a:r>
              <a:rPr lang="en-US" altLang="zh-CN" dirty="0"/>
              <a:t>();</a:t>
            </a:r>
            <a:endParaRPr lang="zh-CN" altLang="zh-CN" dirty="0"/>
          </a:p>
          <a:p>
            <a:r>
              <a:rPr lang="en-US" altLang="zh-CN" dirty="0"/>
              <a:t>    </a:t>
            </a:r>
            <a:r>
              <a:rPr lang="en-US" altLang="zh-CN" dirty="0" err="1"/>
              <a:t>childWnd</a:t>
            </a:r>
            <a:r>
              <a:rPr lang="en-US" altLang="zh-CN" dirty="0"/>
              <a:t>-&gt;show();</a:t>
            </a:r>
            <a:endParaRPr lang="zh-CN" altLang="zh-CN" dirty="0"/>
          </a:p>
          <a:p>
            <a:r>
              <a:rPr lang="en-US" altLang="zh-CN" dirty="0"/>
              <a:t>    //</a:t>
            </a:r>
            <a:r>
              <a:rPr lang="zh-CN" altLang="zh-CN" dirty="0"/>
              <a:t>使“格式”主菜单下各菜单项及其对应的工具按钮变为可用</a:t>
            </a:r>
          </a:p>
          <a:p>
            <a:r>
              <a:rPr lang="en-US" altLang="zh-CN" dirty="0"/>
              <a:t>    </a:t>
            </a:r>
            <a:r>
              <a:rPr lang="en-US" altLang="zh-CN" dirty="0" err="1"/>
              <a:t>formatEnabled</a:t>
            </a:r>
            <a:r>
              <a:rPr lang="en-US" altLang="zh-CN" dirty="0"/>
              <a:t>();</a:t>
            </a:r>
            <a:endParaRPr lang="zh-CN" altLang="zh-CN" dirty="0"/>
          </a:p>
          <a:p>
            <a:r>
              <a:rPr lang="en-US" altLang="zh-CN" dirty="0" smtClean="0"/>
              <a:t>}</a:t>
            </a:r>
          </a:p>
        </p:txBody>
      </p:sp>
      <p:sp>
        <p:nvSpPr>
          <p:cNvPr id="5" name="TextBox 4"/>
          <p:cNvSpPr txBox="1"/>
          <p:nvPr/>
        </p:nvSpPr>
        <p:spPr>
          <a:xfrm>
            <a:off x="558140" y="5078387"/>
            <a:ext cx="10652166" cy="923330"/>
          </a:xfrm>
          <a:prstGeom prst="rect">
            <a:avLst/>
          </a:prstGeom>
          <a:noFill/>
        </p:spPr>
        <p:txBody>
          <a:bodyPr wrap="square" rtlCol="0">
            <a:spAutoFit/>
          </a:bodyPr>
          <a:lstStyle/>
          <a:p>
            <a:pPr indent="450850"/>
            <a:r>
              <a:rPr lang="zh-CN" altLang="zh-CN" sz="1800" dirty="0"/>
              <a:t>在这个方法中首先创建了</a:t>
            </a:r>
            <a:r>
              <a:rPr lang="en-US" altLang="zh-CN" sz="1800" dirty="0" err="1"/>
              <a:t>MyChildWnd</a:t>
            </a:r>
            <a:r>
              <a:rPr lang="zh-CN" altLang="zh-CN" sz="1800" dirty="0"/>
              <a:t>部件，将它作为子窗口的中心部件添加进多文档区域；紧接着关联编辑器的信号和菜单动作，让它们可以随文档的改变而改变状态；然后调用</a:t>
            </a:r>
            <a:r>
              <a:rPr lang="en-US" altLang="zh-CN" sz="1800" dirty="0" err="1"/>
              <a:t>formatEnabled</a:t>
            </a:r>
            <a:r>
              <a:rPr lang="en-US" altLang="zh-CN" sz="1800" dirty="0"/>
              <a:t>()</a:t>
            </a:r>
            <a:r>
              <a:rPr lang="zh-CN" altLang="zh-CN" sz="1800" dirty="0"/>
              <a:t>使“格式”主菜单下的各菜单项及其对应的工具按钮变为可用</a:t>
            </a:r>
            <a:r>
              <a:rPr lang="zh-CN" altLang="zh-CN" sz="1800" dirty="0" smtClean="0"/>
              <a:t>。</a:t>
            </a:r>
            <a:endParaRPr lang="zh-CN" altLang="zh-CN" sz="1800" dirty="0"/>
          </a:p>
        </p:txBody>
      </p:sp>
    </p:spTree>
    <p:extLst>
      <p:ext uri="{BB962C8B-B14F-4D97-AF65-F5344CB8AC3E}">
        <p14:creationId xmlns:p14="http://schemas.microsoft.com/office/powerpoint/2010/main" val="298789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59702" cy="461665"/>
          </a:xfrm>
          <a:prstGeom prst="rect">
            <a:avLst/>
          </a:prstGeom>
        </p:spPr>
        <p:txBody>
          <a:bodyPr wrap="none">
            <a:spAutoFit/>
          </a:bodyPr>
          <a:lstStyle/>
          <a:p>
            <a:r>
              <a:rPr lang="zh-CN" altLang="zh-CN" sz="2400" b="1" dirty="0"/>
              <a:t>核心功能界面演示</a:t>
            </a:r>
          </a:p>
        </p:txBody>
      </p:sp>
      <p:sp>
        <p:nvSpPr>
          <p:cNvPr id="3" name="矩形 2"/>
          <p:cNvSpPr/>
          <p:nvPr/>
        </p:nvSpPr>
        <p:spPr>
          <a:xfrm>
            <a:off x="914400" y="1027608"/>
            <a:ext cx="10141527" cy="4016484"/>
          </a:xfrm>
          <a:prstGeom prst="rect">
            <a:avLst/>
          </a:prstGeom>
        </p:spPr>
        <p:txBody>
          <a:bodyPr wrap="square">
            <a:spAutoFit/>
          </a:bodyPr>
          <a:lstStyle/>
          <a:p>
            <a:pPr indent="450850">
              <a:lnSpc>
                <a:spcPct val="150000"/>
              </a:lnSpc>
            </a:pPr>
            <a:r>
              <a:rPr lang="zh-CN" altLang="zh-CN" dirty="0"/>
              <a:t>开发这个软件主要分为如下三个阶段进行。</a:t>
            </a:r>
          </a:p>
          <a:p>
            <a:pPr indent="450850">
              <a:lnSpc>
                <a:spcPct val="150000"/>
              </a:lnSpc>
            </a:pPr>
            <a:r>
              <a:rPr lang="zh-CN" altLang="zh-CN" dirty="0"/>
              <a:t>（</a:t>
            </a:r>
            <a:r>
              <a:rPr lang="en-US" altLang="zh-CN" dirty="0"/>
              <a:t>1</a:t>
            </a:r>
            <a:r>
              <a:rPr lang="zh-CN" altLang="zh-CN" dirty="0"/>
              <a:t>）界面设计开发</a:t>
            </a:r>
          </a:p>
          <a:p>
            <a:pPr indent="450850">
              <a:lnSpc>
                <a:spcPct val="150000"/>
              </a:lnSpc>
            </a:pPr>
            <a:r>
              <a:rPr lang="zh-CN" altLang="zh-CN" dirty="0"/>
              <a:t>界面设计开发内容包括菜单系统设计、工具栏设计、多窗体</a:t>
            </a:r>
            <a:r>
              <a:rPr lang="en-US" altLang="zh-CN" dirty="0"/>
              <a:t>MDI</a:t>
            </a:r>
            <a:r>
              <a:rPr lang="zh-CN" altLang="zh-CN" dirty="0"/>
              <a:t>程序框架的建立及多个文档子窗口的管理和控制等。</a:t>
            </a:r>
          </a:p>
          <a:p>
            <a:pPr indent="450850">
              <a:lnSpc>
                <a:spcPct val="150000"/>
              </a:lnSpc>
            </a:pPr>
            <a:r>
              <a:rPr lang="zh-CN" altLang="zh-CN" dirty="0"/>
              <a:t>（</a:t>
            </a:r>
            <a:r>
              <a:rPr lang="en-US" altLang="zh-CN" dirty="0"/>
              <a:t>2</a:t>
            </a:r>
            <a:r>
              <a:rPr lang="zh-CN" altLang="zh-CN" dirty="0"/>
              <a:t>）文本编辑功能实现</a:t>
            </a:r>
          </a:p>
          <a:p>
            <a:pPr indent="450850">
              <a:lnSpc>
                <a:spcPct val="150000"/>
              </a:lnSpc>
            </a:pPr>
            <a:r>
              <a:rPr lang="zh-CN" altLang="zh-CN" dirty="0"/>
              <a:t>文本编辑功能实现主要包括文档的建立、打开和保存，文本的剪切、复制和粘贴，操作撤销与恢复等这些最基本的文档编辑功能。</a:t>
            </a:r>
          </a:p>
          <a:p>
            <a:pPr indent="450850">
              <a:lnSpc>
                <a:spcPct val="150000"/>
              </a:lnSpc>
            </a:pPr>
            <a:r>
              <a:rPr lang="zh-CN" altLang="zh-CN" dirty="0"/>
              <a:t>（</a:t>
            </a:r>
            <a:r>
              <a:rPr lang="en-US" altLang="zh-CN" dirty="0"/>
              <a:t>3</a:t>
            </a:r>
            <a:r>
              <a:rPr lang="zh-CN" altLang="zh-CN" dirty="0"/>
              <a:t>）排版美化功能实现</a:t>
            </a:r>
          </a:p>
          <a:p>
            <a:pPr indent="450850">
              <a:lnSpc>
                <a:spcPct val="150000"/>
              </a:lnSpc>
            </a:pPr>
            <a:r>
              <a:rPr lang="zh-CN" altLang="zh-CN" dirty="0"/>
              <a:t>排版美化功能实现包括字体选择，字形、字号和文字颜色的设置，文档段落标号和编号的添加，段落对齐方式设置等高级功能实现。</a:t>
            </a:r>
          </a:p>
        </p:txBody>
      </p:sp>
    </p:spTree>
    <p:extLst>
      <p:ext uri="{BB962C8B-B14F-4D97-AF65-F5344CB8AC3E}">
        <p14:creationId xmlns:p14="http://schemas.microsoft.com/office/powerpoint/2010/main" val="3685961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1</a:t>
            </a:r>
            <a:r>
              <a:rPr lang="zh-CN" altLang="zh-CN" sz="2400" b="1" dirty="0"/>
              <a:t>．新建子窗口</a:t>
            </a:r>
          </a:p>
        </p:txBody>
      </p:sp>
      <p:sp>
        <p:nvSpPr>
          <p:cNvPr id="3" name="矩形 2"/>
          <p:cNvSpPr/>
          <p:nvPr/>
        </p:nvSpPr>
        <p:spPr>
          <a:xfrm>
            <a:off x="1053603" y="970173"/>
            <a:ext cx="5413085" cy="369332"/>
          </a:xfrm>
          <a:prstGeom prst="rect">
            <a:avLst/>
          </a:prstGeom>
        </p:spPr>
        <p:txBody>
          <a:bodyPr wrap="none">
            <a:spAutoFit/>
          </a:bodyPr>
          <a:lstStyle/>
          <a:p>
            <a:r>
              <a:rPr lang="en-US" altLang="zh-CN" sz="1800" dirty="0" err="1"/>
              <a:t>formatEnabled</a:t>
            </a:r>
            <a:r>
              <a:rPr lang="en-US" altLang="zh-CN" sz="1800" dirty="0"/>
              <a:t>()</a:t>
            </a:r>
            <a:r>
              <a:rPr lang="zh-CN" altLang="zh-CN" sz="1800" dirty="0"/>
              <a:t>是主窗口的私有方法，其实现如下：</a:t>
            </a:r>
          </a:p>
        </p:txBody>
      </p:sp>
      <p:sp>
        <p:nvSpPr>
          <p:cNvPr id="4" name="圆角矩形 3"/>
          <p:cNvSpPr/>
          <p:nvPr/>
        </p:nvSpPr>
        <p:spPr>
          <a:xfrm>
            <a:off x="1167107" y="1339505"/>
            <a:ext cx="9485059" cy="3084939"/>
          </a:xfrm>
          <a:prstGeom prst="roundRect">
            <a:avLst>
              <a:gd name="adj" fmla="val 6548"/>
            </a:avLst>
          </a:prstGeom>
          <a:solidFill>
            <a:srgbClr val="DDDDDD"/>
          </a:solidFill>
        </p:spPr>
        <p:txBody>
          <a:bodyPr wrap="square">
            <a:spAutoFit/>
          </a:bodyPr>
          <a:lstStyle/>
          <a:p>
            <a:r>
              <a:rPr lang="en-US" altLang="zh-CN" dirty="0"/>
              <a:t>void </a:t>
            </a:r>
            <a:r>
              <a:rPr lang="en-US" altLang="zh-CN" dirty="0" err="1"/>
              <a:t>MainWindow</a:t>
            </a:r>
            <a:r>
              <a:rPr lang="en-US" altLang="zh-CN" dirty="0"/>
              <a:t>::</a:t>
            </a:r>
            <a:r>
              <a:rPr lang="en-US" altLang="zh-CN" dirty="0" err="1"/>
              <a:t>formatEnabled</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boldAction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italicAction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underlineAction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leftAlignAction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centerAction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rightAlignAction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justifyAction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colorAction</a:t>
            </a:r>
            <a:r>
              <a:rPr lang="en-US" altLang="zh-CN" dirty="0"/>
              <a:t>-&gt;</a:t>
            </a:r>
            <a:r>
              <a:rPr lang="en-US" altLang="zh-CN" dirty="0" err="1"/>
              <a:t>setEnabled</a:t>
            </a:r>
            <a:r>
              <a:rPr lang="en-US" altLang="zh-CN" dirty="0"/>
              <a:t>(true);</a:t>
            </a:r>
            <a:endParaRPr lang="zh-CN" altLang="zh-CN" dirty="0"/>
          </a:p>
          <a:p>
            <a:r>
              <a:rPr lang="en-US" altLang="zh-CN" dirty="0" smtClean="0"/>
              <a:t>}</a:t>
            </a:r>
          </a:p>
        </p:txBody>
      </p:sp>
      <p:sp>
        <p:nvSpPr>
          <p:cNvPr id="5" name="矩形 4"/>
          <p:cNvSpPr/>
          <p:nvPr/>
        </p:nvSpPr>
        <p:spPr>
          <a:xfrm>
            <a:off x="1085249" y="4424444"/>
            <a:ext cx="3236784" cy="353943"/>
          </a:xfrm>
          <a:prstGeom prst="rect">
            <a:avLst/>
          </a:prstGeom>
        </p:spPr>
        <p:txBody>
          <a:bodyPr wrap="none">
            <a:spAutoFit/>
          </a:bodyPr>
          <a:lstStyle/>
          <a:p>
            <a:pPr fontAlgn="ctr"/>
            <a:r>
              <a:rPr lang="zh-CN" altLang="zh-CN" dirty="0"/>
              <a:t>给“新建”菜单项添加槽函数：</a:t>
            </a:r>
          </a:p>
        </p:txBody>
      </p:sp>
      <p:sp>
        <p:nvSpPr>
          <p:cNvPr id="6" name="圆角矩形 5"/>
          <p:cNvSpPr/>
          <p:nvPr/>
        </p:nvSpPr>
        <p:spPr>
          <a:xfrm>
            <a:off x="1191946" y="4778387"/>
            <a:ext cx="9485059" cy="1182826"/>
          </a:xfrm>
          <a:prstGeom prst="roundRect">
            <a:avLst>
              <a:gd name="adj" fmla="val 6548"/>
            </a:avLst>
          </a:prstGeom>
          <a:solidFill>
            <a:srgbClr val="DDDDDD"/>
          </a:solidFill>
        </p:spPr>
        <p:txBody>
          <a:bodyPr wrap="square">
            <a:spAutoFit/>
          </a:bodyPr>
          <a:lstStyle/>
          <a:p>
            <a:r>
              <a:rPr lang="en-US" altLang="zh-CN" dirty="0"/>
              <a:t>void </a:t>
            </a:r>
            <a:r>
              <a:rPr lang="en-US" altLang="zh-CN" dirty="0" err="1"/>
              <a:t>MainWindow</a:t>
            </a:r>
            <a:r>
              <a:rPr lang="en-US" altLang="zh-CN" dirty="0"/>
              <a:t>::</a:t>
            </a:r>
            <a:r>
              <a:rPr lang="en-US" altLang="zh-CN" dirty="0" err="1"/>
              <a:t>on_newAction_triggered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docNew</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577038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1</a:t>
            </a:r>
            <a:r>
              <a:rPr lang="zh-CN" altLang="zh-CN" sz="2400" b="1" dirty="0"/>
              <a:t>．新建子窗口</a:t>
            </a:r>
          </a:p>
        </p:txBody>
      </p:sp>
      <p:sp>
        <p:nvSpPr>
          <p:cNvPr id="3" name="TextBox 2"/>
          <p:cNvSpPr txBox="1"/>
          <p:nvPr/>
        </p:nvSpPr>
        <p:spPr>
          <a:xfrm>
            <a:off x="855023" y="973777"/>
            <a:ext cx="10343408" cy="646331"/>
          </a:xfrm>
          <a:prstGeom prst="rect">
            <a:avLst/>
          </a:prstGeom>
          <a:noFill/>
        </p:spPr>
        <p:txBody>
          <a:bodyPr wrap="square" rtlCol="0">
            <a:spAutoFit/>
          </a:bodyPr>
          <a:lstStyle/>
          <a:p>
            <a:pPr indent="450850"/>
            <a:r>
              <a:rPr lang="zh-CN" altLang="zh-CN" sz="1800" dirty="0"/>
              <a:t>运行程序，选择“文件”→“新建”菜单项或单击工具栏的</a:t>
            </a:r>
            <a:r>
              <a:rPr lang="en-US" altLang="zh-CN" sz="1800" dirty="0"/>
              <a:t> </a:t>
            </a:r>
            <a:r>
              <a:rPr lang="zh-CN" altLang="zh-CN" sz="1800" dirty="0"/>
              <a:t>按钮，出现“</a:t>
            </a:r>
            <a:r>
              <a:rPr lang="en-US" altLang="zh-CN" sz="1800" dirty="0"/>
              <a:t>Word </a:t>
            </a:r>
            <a:r>
              <a:rPr lang="zh-CN" altLang="zh-CN" sz="1800" dirty="0"/>
              <a:t>文档</a:t>
            </a:r>
            <a:r>
              <a:rPr lang="en-US" altLang="zh-CN" sz="1800" dirty="0"/>
              <a:t>1</a:t>
            </a:r>
            <a:r>
              <a:rPr lang="zh-CN" altLang="zh-CN" sz="1800" dirty="0"/>
              <a:t>”子窗口，如图</a:t>
            </a:r>
            <a:r>
              <a:rPr lang="en-US" altLang="zh-CN" sz="1800" dirty="0"/>
              <a:t>18.29</a:t>
            </a:r>
            <a:r>
              <a:rPr lang="zh-CN" altLang="zh-CN" sz="1800" dirty="0"/>
              <a:t>所示</a:t>
            </a:r>
            <a:r>
              <a:rPr lang="zh-CN" altLang="zh-CN" sz="1800" dirty="0" smtClean="0"/>
              <a:t>。</a:t>
            </a:r>
            <a:endParaRPr lang="zh-CN" altLang="zh-CN" sz="1800" dirty="0"/>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1041" y="1732314"/>
            <a:ext cx="6843588" cy="436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976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．刷新系统菜单</a:t>
            </a:r>
          </a:p>
        </p:txBody>
      </p:sp>
      <p:sp>
        <p:nvSpPr>
          <p:cNvPr id="3" name="矩形 2"/>
          <p:cNvSpPr/>
          <p:nvPr/>
        </p:nvSpPr>
        <p:spPr>
          <a:xfrm>
            <a:off x="886465" y="946423"/>
            <a:ext cx="4335226"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”头文件中添加声明：</a:t>
            </a:r>
          </a:p>
        </p:txBody>
      </p:sp>
      <p:sp>
        <p:nvSpPr>
          <p:cNvPr id="4" name="圆角矩形 3"/>
          <p:cNvSpPr/>
          <p:nvPr/>
        </p:nvSpPr>
        <p:spPr>
          <a:xfrm>
            <a:off x="1026998" y="1300366"/>
            <a:ext cx="9304534" cy="391597"/>
          </a:xfrm>
          <a:prstGeom prst="roundRect">
            <a:avLst/>
          </a:prstGeom>
          <a:solidFill>
            <a:srgbClr val="DDDDDD"/>
          </a:solidFill>
        </p:spPr>
        <p:txBody>
          <a:bodyPr wrap="square">
            <a:spAutoFit/>
          </a:bodyPr>
          <a:lstStyle/>
          <a:p>
            <a:r>
              <a:rPr lang="en-US" altLang="zh-CN" dirty="0"/>
              <a:t>class </a:t>
            </a:r>
            <a:r>
              <a:rPr lang="en-US" altLang="zh-CN" dirty="0" err="1"/>
              <a:t>QMdiSubWindow</a:t>
            </a:r>
            <a:r>
              <a:rPr lang="en-US" altLang="zh-CN" dirty="0"/>
              <a:t>;</a:t>
            </a:r>
            <a:endParaRPr lang="zh-CN" altLang="zh-CN" dirty="0"/>
          </a:p>
        </p:txBody>
      </p:sp>
      <p:sp>
        <p:nvSpPr>
          <p:cNvPr id="5" name="矩形 4"/>
          <p:cNvSpPr/>
          <p:nvPr/>
        </p:nvSpPr>
        <p:spPr>
          <a:xfrm>
            <a:off x="886465" y="1801446"/>
            <a:ext cx="2031325" cy="369332"/>
          </a:xfrm>
          <a:prstGeom prst="rect">
            <a:avLst/>
          </a:prstGeom>
        </p:spPr>
        <p:txBody>
          <a:bodyPr wrap="none">
            <a:spAutoFit/>
          </a:bodyPr>
          <a:lstStyle/>
          <a:p>
            <a:r>
              <a:rPr lang="zh-CN" altLang="zh-CN" sz="1800" dirty="0"/>
              <a:t>同时添加私有槽：</a:t>
            </a:r>
          </a:p>
        </p:txBody>
      </p:sp>
      <p:sp>
        <p:nvSpPr>
          <p:cNvPr id="6" name="圆角矩形 5"/>
          <p:cNvSpPr/>
          <p:nvPr/>
        </p:nvSpPr>
        <p:spPr>
          <a:xfrm>
            <a:off x="1026998" y="2170778"/>
            <a:ext cx="9304534" cy="970478"/>
          </a:xfrm>
          <a:prstGeom prst="roundRect">
            <a:avLst/>
          </a:prstGeom>
          <a:solidFill>
            <a:srgbClr val="DDDDDD"/>
          </a:solidFill>
        </p:spPr>
        <p:txBody>
          <a:bodyPr wrap="square">
            <a:spAutoFit/>
          </a:bodyPr>
          <a:lstStyle/>
          <a:p>
            <a:r>
              <a:rPr lang="en-US" altLang="zh-CN" dirty="0"/>
              <a:t>private slots:</a:t>
            </a:r>
            <a:endParaRPr lang="zh-CN" altLang="zh-CN" dirty="0"/>
          </a:p>
          <a:p>
            <a:r>
              <a:rPr lang="en-US" altLang="zh-CN" dirty="0"/>
              <a:t>	...</a:t>
            </a:r>
            <a:endParaRPr lang="zh-CN" altLang="zh-CN" dirty="0"/>
          </a:p>
          <a:p>
            <a:r>
              <a:rPr lang="en-US" altLang="zh-CN" dirty="0"/>
              <a:t>    void </a:t>
            </a:r>
            <a:r>
              <a:rPr lang="en-US" altLang="zh-CN" dirty="0" err="1"/>
              <a:t>refreshMenus</a:t>
            </a:r>
            <a:r>
              <a:rPr lang="en-US" altLang="zh-CN" dirty="0"/>
              <a:t>();					//</a:t>
            </a:r>
            <a:r>
              <a:rPr lang="zh-CN" altLang="zh-CN" dirty="0"/>
              <a:t>刷新菜单的槽函数</a:t>
            </a:r>
          </a:p>
        </p:txBody>
      </p:sp>
      <p:sp>
        <p:nvSpPr>
          <p:cNvPr id="7" name="矩形 6"/>
          <p:cNvSpPr/>
          <p:nvPr/>
        </p:nvSpPr>
        <p:spPr>
          <a:xfrm>
            <a:off x="907336" y="3147211"/>
            <a:ext cx="2262158" cy="369332"/>
          </a:xfrm>
          <a:prstGeom prst="rect">
            <a:avLst/>
          </a:prstGeom>
        </p:spPr>
        <p:txBody>
          <a:bodyPr wrap="none">
            <a:spAutoFit/>
          </a:bodyPr>
          <a:lstStyle/>
          <a:p>
            <a:r>
              <a:rPr lang="zh-CN" altLang="zh-CN" sz="1800" dirty="0"/>
              <a:t>然后添加私有方法：</a:t>
            </a:r>
          </a:p>
        </p:txBody>
      </p:sp>
      <p:sp>
        <p:nvSpPr>
          <p:cNvPr id="8" name="圆角矩形 7"/>
          <p:cNvSpPr/>
          <p:nvPr/>
        </p:nvSpPr>
        <p:spPr>
          <a:xfrm>
            <a:off x="1026998" y="3516543"/>
            <a:ext cx="9304534" cy="1259919"/>
          </a:xfrm>
          <a:prstGeom prst="roundRect">
            <a:avLst/>
          </a:prstGeom>
          <a:solidFill>
            <a:srgbClr val="DDDDDD"/>
          </a:solidFill>
        </p:spPr>
        <p:txBody>
          <a:bodyPr wrap="square">
            <a:spAutoFit/>
          </a:bodyPr>
          <a:lstStyle/>
          <a:p>
            <a:r>
              <a:rPr lang="en-US" altLang="zh-CN" dirty="0"/>
              <a:t>private:</a:t>
            </a:r>
            <a:endParaRPr lang="zh-CN" altLang="zh-CN" dirty="0"/>
          </a:p>
          <a:p>
            <a:r>
              <a:rPr lang="en-US" altLang="zh-CN" dirty="0"/>
              <a:t>    </a:t>
            </a:r>
            <a:r>
              <a:rPr lang="en-US" altLang="zh-CN" dirty="0" err="1"/>
              <a:t>Ui</a:t>
            </a:r>
            <a:r>
              <a:rPr lang="en-US" altLang="zh-CN" dirty="0"/>
              <a:t>::</a:t>
            </a:r>
            <a:r>
              <a:rPr lang="en-US" altLang="zh-CN" dirty="0" err="1"/>
              <a:t>MainWindow</a:t>
            </a:r>
            <a:r>
              <a:rPr lang="en-US" altLang="zh-CN" dirty="0"/>
              <a:t> *</a:t>
            </a:r>
            <a:r>
              <a:rPr lang="en-US" altLang="zh-CN" dirty="0" err="1"/>
              <a:t>ui</a:t>
            </a:r>
            <a:r>
              <a:rPr lang="en-US" altLang="zh-CN" dirty="0"/>
              <a:t>;</a:t>
            </a:r>
            <a:endParaRPr lang="zh-CN" altLang="zh-CN" dirty="0"/>
          </a:p>
          <a:p>
            <a:r>
              <a:rPr lang="en-US" altLang="zh-CN" dirty="0"/>
              <a:t>    void </a:t>
            </a:r>
            <a:r>
              <a:rPr lang="en-US" altLang="zh-CN" dirty="0" err="1"/>
              <a:t>formatEnabled</a:t>
            </a:r>
            <a:r>
              <a:rPr lang="en-US" altLang="zh-CN" dirty="0"/>
              <a:t>();				//</a:t>
            </a:r>
            <a:r>
              <a:rPr lang="zh-CN" altLang="zh-CN" dirty="0"/>
              <a:t>使“格式”主菜单及其工具按钮可用</a:t>
            </a:r>
          </a:p>
          <a:p>
            <a:r>
              <a:rPr lang="en-US" altLang="zh-CN" dirty="0"/>
              <a:t>    </a:t>
            </a:r>
            <a:r>
              <a:rPr lang="en-US" altLang="zh-CN" b="1" dirty="0" err="1"/>
              <a:t>MyChildWnd</a:t>
            </a:r>
            <a:r>
              <a:rPr lang="en-US" altLang="zh-CN" b="1" dirty="0"/>
              <a:t> *</a:t>
            </a:r>
            <a:r>
              <a:rPr lang="en-US" altLang="zh-CN" b="1" dirty="0" err="1"/>
              <a:t>activateChildWnd</a:t>
            </a:r>
            <a:r>
              <a:rPr lang="en-US" altLang="zh-CN" b="1" dirty="0"/>
              <a:t>();	</a:t>
            </a:r>
            <a:r>
              <a:rPr lang="en-US" altLang="zh-CN" dirty="0"/>
              <a:t>	</a:t>
            </a:r>
            <a:r>
              <a:rPr lang="en-US" altLang="zh-CN" dirty="0" smtClean="0"/>
              <a:t>	//</a:t>
            </a:r>
            <a:r>
              <a:rPr lang="zh-CN" altLang="zh-CN" dirty="0"/>
              <a:t>活动文档子窗口</a:t>
            </a:r>
          </a:p>
        </p:txBody>
      </p:sp>
      <p:sp>
        <p:nvSpPr>
          <p:cNvPr id="9" name="矩形 8"/>
          <p:cNvSpPr/>
          <p:nvPr/>
        </p:nvSpPr>
        <p:spPr>
          <a:xfrm>
            <a:off x="907336" y="4770542"/>
            <a:ext cx="5824736" cy="369332"/>
          </a:xfrm>
          <a:prstGeom prst="rect">
            <a:avLst/>
          </a:prstGeom>
        </p:spPr>
        <p:txBody>
          <a:bodyPr wrap="none">
            <a:spAutoFit/>
          </a:bodyPr>
          <a:lstStyle/>
          <a:p>
            <a:r>
              <a:rPr lang="zh-CN" altLang="zh-CN" sz="1800" dirty="0"/>
              <a:t>在主窗体初始化方法</a:t>
            </a:r>
            <a:r>
              <a:rPr lang="en-US" altLang="zh-CN" sz="1800" dirty="0" err="1"/>
              <a:t>initMainWindow</a:t>
            </a:r>
            <a:r>
              <a:rPr lang="en-US" altLang="zh-CN" sz="1800" dirty="0"/>
              <a:t>()</a:t>
            </a:r>
            <a:r>
              <a:rPr lang="zh-CN" altLang="zh-CN" sz="1800" dirty="0"/>
              <a:t>中添加如下代码：</a:t>
            </a:r>
          </a:p>
        </p:txBody>
      </p:sp>
      <p:sp>
        <p:nvSpPr>
          <p:cNvPr id="10" name="圆角矩形 9"/>
          <p:cNvSpPr/>
          <p:nvPr/>
        </p:nvSpPr>
        <p:spPr>
          <a:xfrm>
            <a:off x="1026998" y="5139874"/>
            <a:ext cx="9304534" cy="1259919"/>
          </a:xfrm>
          <a:prstGeom prst="roundRect">
            <a:avLst/>
          </a:prstGeom>
          <a:solidFill>
            <a:srgbClr val="DDDDDD"/>
          </a:solidFill>
        </p:spPr>
        <p:txBody>
          <a:bodyPr wrap="square">
            <a:spAutoFit/>
          </a:bodyPr>
          <a:lstStyle/>
          <a:p>
            <a:pPr latinLnBrk="1"/>
            <a:r>
              <a:rPr lang="en-US" altLang="zh-CN" dirty="0"/>
              <a:t> </a:t>
            </a:r>
            <a:r>
              <a:rPr lang="en-US" altLang="zh-CN" dirty="0" err="1"/>
              <a:t>refreshMenus</a:t>
            </a:r>
            <a:r>
              <a:rPr lang="en-US" altLang="zh-CN" dirty="0"/>
              <a:t>();</a:t>
            </a:r>
            <a:endParaRPr lang="zh-CN" altLang="zh-CN" dirty="0"/>
          </a:p>
          <a:p>
            <a:pPr latinLnBrk="1"/>
            <a:r>
              <a:rPr lang="en-US" altLang="zh-CN" dirty="0"/>
              <a:t>    //</a:t>
            </a:r>
            <a:r>
              <a:rPr lang="zh-CN" altLang="zh-CN" dirty="0"/>
              <a:t>当有活动文档子窗口时刷新菜单</a:t>
            </a:r>
          </a:p>
          <a:p>
            <a:pPr latinLnBrk="1"/>
            <a:r>
              <a:rPr lang="en-US" altLang="zh-CN" dirty="0"/>
              <a:t>    connect(</a:t>
            </a:r>
            <a:r>
              <a:rPr lang="en-US" altLang="zh-CN" dirty="0" err="1"/>
              <a:t>ui</a:t>
            </a:r>
            <a:r>
              <a:rPr lang="en-US" altLang="zh-CN" dirty="0"/>
              <a:t>-&gt;</a:t>
            </a:r>
            <a:r>
              <a:rPr lang="en-US" altLang="zh-CN" dirty="0" err="1"/>
              <a:t>mdiArea</a:t>
            </a:r>
            <a:r>
              <a:rPr lang="en-US" altLang="zh-CN" dirty="0"/>
              <a:t>, SIGNAL(</a:t>
            </a:r>
            <a:r>
              <a:rPr lang="en-US" altLang="zh-CN" dirty="0" err="1"/>
              <a:t>subWindowActivated</a:t>
            </a:r>
            <a:r>
              <a:rPr lang="en-US" altLang="zh-CN" dirty="0"/>
              <a:t>(</a:t>
            </a:r>
            <a:r>
              <a:rPr lang="en-US" altLang="zh-CN" dirty="0" err="1"/>
              <a:t>QMdiSubWindow</a:t>
            </a:r>
            <a:r>
              <a:rPr lang="en-US" altLang="zh-CN" dirty="0"/>
              <a:t>*)), this, SLOT (</a:t>
            </a:r>
            <a:r>
              <a:rPr lang="en-US" altLang="zh-CN" dirty="0" err="1"/>
              <a:t>refreshMenus</a:t>
            </a:r>
            <a:r>
              <a:rPr lang="en-US" altLang="zh-CN" dirty="0"/>
              <a:t>()));</a:t>
            </a:r>
            <a:endParaRPr lang="zh-CN" altLang="zh-CN" dirty="0"/>
          </a:p>
        </p:txBody>
      </p:sp>
    </p:spTree>
    <p:extLst>
      <p:ext uri="{BB962C8B-B14F-4D97-AF65-F5344CB8AC3E}">
        <p14:creationId xmlns:p14="http://schemas.microsoft.com/office/powerpoint/2010/main" val="1940818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．刷新系统菜单</a:t>
            </a:r>
          </a:p>
        </p:txBody>
      </p:sp>
      <p:sp>
        <p:nvSpPr>
          <p:cNvPr id="3" name="TextBox 2"/>
          <p:cNvSpPr txBox="1"/>
          <p:nvPr/>
        </p:nvSpPr>
        <p:spPr>
          <a:xfrm>
            <a:off x="771896" y="1056904"/>
            <a:ext cx="10474036" cy="923330"/>
          </a:xfrm>
          <a:prstGeom prst="rect">
            <a:avLst/>
          </a:prstGeom>
          <a:noFill/>
        </p:spPr>
        <p:txBody>
          <a:bodyPr wrap="square" rtlCol="0">
            <a:spAutoFit/>
          </a:bodyPr>
          <a:lstStyle/>
          <a:p>
            <a:pPr indent="450850"/>
            <a:r>
              <a:rPr lang="en-US" altLang="zh-CN" sz="1800" dirty="0" err="1"/>
              <a:t>refreshMenus</a:t>
            </a:r>
            <a:r>
              <a:rPr lang="en-US" altLang="zh-CN" sz="1800" dirty="0"/>
              <a:t>()</a:t>
            </a:r>
            <a:r>
              <a:rPr lang="zh-CN" altLang="zh-CN" sz="1800" dirty="0"/>
              <a:t>方法的</a:t>
            </a:r>
            <a:r>
              <a:rPr lang="zh-CN" altLang="zh-CN" sz="1800" dirty="0">
                <a:hlinkClick r:id="rId2" action="ppaction://hlinkfile"/>
              </a:rPr>
              <a:t>代码（在“</a:t>
            </a:r>
            <a:r>
              <a:rPr lang="en-US" altLang="zh-CN" sz="1800" dirty="0">
                <a:hlinkClick r:id="rId2" action="ppaction://hlinkfile"/>
              </a:rPr>
              <a:t>mainwindow.cpp</a:t>
            </a:r>
            <a:r>
              <a:rPr lang="zh-CN" altLang="zh-CN" sz="1800" dirty="0">
                <a:hlinkClick r:id="rId2" action="ppaction://hlinkfile"/>
              </a:rPr>
              <a:t>”文件中</a:t>
            </a:r>
            <a:r>
              <a:rPr lang="zh-CN" altLang="zh-CN" sz="1800" dirty="0" smtClean="0">
                <a:hlinkClick r:id="rId2" action="ppaction://hlinkfile"/>
              </a:rPr>
              <a:t>）</a:t>
            </a:r>
            <a:r>
              <a:rPr lang="zh-CN" altLang="en-US" sz="1800" dirty="0" smtClean="0">
                <a:hlinkClick r:id="rId2" action="ppaction://hlinkfile"/>
              </a:rPr>
              <a:t>。</a:t>
            </a:r>
            <a:endParaRPr lang="zh-CN" altLang="zh-CN" sz="1800" dirty="0"/>
          </a:p>
          <a:p>
            <a:pPr indent="450850"/>
            <a:r>
              <a:rPr lang="zh-CN" altLang="zh-CN" sz="1800" dirty="0"/>
              <a:t>在此方法中根据是否有活动子窗口（打开的文档）来设置各菜单项对应的动作是否可用。而判断是否有活动子窗口用</a:t>
            </a:r>
            <a:r>
              <a:rPr lang="en-US" altLang="zh-CN" sz="1800" dirty="0" err="1"/>
              <a:t>activateChildWnd</a:t>
            </a:r>
            <a:r>
              <a:rPr lang="en-US" altLang="zh-CN" sz="1800" dirty="0"/>
              <a:t>()</a:t>
            </a:r>
            <a:r>
              <a:rPr lang="zh-CN" altLang="zh-CN" sz="1800" dirty="0"/>
              <a:t>方法，代码如下</a:t>
            </a:r>
            <a:r>
              <a:rPr lang="zh-CN" altLang="zh-CN" sz="1800" dirty="0" smtClean="0"/>
              <a:t>：</a:t>
            </a:r>
            <a:endParaRPr lang="zh-CN" altLang="zh-CN" sz="1800" dirty="0"/>
          </a:p>
        </p:txBody>
      </p:sp>
      <p:sp>
        <p:nvSpPr>
          <p:cNvPr id="5" name="TextBox 4"/>
          <p:cNvSpPr txBox="1"/>
          <p:nvPr/>
        </p:nvSpPr>
        <p:spPr>
          <a:xfrm>
            <a:off x="1377538" y="2066306"/>
            <a:ext cx="9440883" cy="2417683"/>
          </a:xfrm>
          <a:prstGeom prst="roundRect">
            <a:avLst>
              <a:gd name="adj" fmla="val 8317"/>
            </a:avLst>
          </a:prstGeom>
          <a:solidFill>
            <a:srgbClr val="DDDDDD"/>
          </a:solidFill>
        </p:spPr>
        <p:txBody>
          <a:bodyPr wrap="square" rtlCol="0">
            <a:spAutoFit/>
          </a:bodyPr>
          <a:lstStyle/>
          <a:p>
            <a:r>
              <a:rPr lang="en-US" altLang="zh-CN" dirty="0" err="1"/>
              <a:t>MyChildWnd</a:t>
            </a:r>
            <a:r>
              <a:rPr lang="en-US" altLang="zh-CN" dirty="0"/>
              <a:t> *</a:t>
            </a:r>
            <a:r>
              <a:rPr lang="en-US" altLang="zh-CN" dirty="0" err="1"/>
              <a:t>MainWindow</a:t>
            </a:r>
            <a:r>
              <a:rPr lang="en-US" altLang="zh-CN" dirty="0"/>
              <a:t>::</a:t>
            </a:r>
            <a:r>
              <a:rPr lang="en-US" altLang="zh-CN" dirty="0" err="1"/>
              <a:t>activateChildWnd</a:t>
            </a:r>
            <a:r>
              <a:rPr lang="en-US" altLang="zh-CN" dirty="0"/>
              <a:t>()</a:t>
            </a:r>
            <a:endParaRPr lang="zh-CN" altLang="zh-CN" dirty="0"/>
          </a:p>
          <a:p>
            <a:r>
              <a:rPr lang="en-US" altLang="zh-CN" dirty="0"/>
              <a:t>{</a:t>
            </a:r>
            <a:endParaRPr lang="zh-CN" altLang="zh-CN" dirty="0"/>
          </a:p>
          <a:p>
            <a:r>
              <a:rPr lang="en-US" altLang="zh-CN" dirty="0"/>
              <a:t>    //</a:t>
            </a:r>
            <a:r>
              <a:rPr lang="zh-CN" altLang="zh-CN" dirty="0"/>
              <a:t>若有活动文档窗口则将其内的中心部件转换为</a:t>
            </a:r>
            <a:r>
              <a:rPr lang="en-US" altLang="zh-CN" dirty="0" err="1"/>
              <a:t>MyChildWnd</a:t>
            </a:r>
            <a:r>
              <a:rPr lang="zh-CN" altLang="zh-CN" dirty="0"/>
              <a:t>类型；若没有则直接返回</a:t>
            </a:r>
            <a:r>
              <a:rPr lang="en-US" altLang="zh-CN" dirty="0"/>
              <a:t>0</a:t>
            </a:r>
            <a:endParaRPr lang="zh-CN" altLang="zh-CN" dirty="0"/>
          </a:p>
          <a:p>
            <a:r>
              <a:rPr lang="en-US" altLang="zh-CN" dirty="0"/>
              <a:t>    if(</a:t>
            </a:r>
            <a:r>
              <a:rPr lang="en-US" altLang="zh-CN" dirty="0" err="1"/>
              <a:t>QMdiSubWindow</a:t>
            </a:r>
            <a:r>
              <a:rPr lang="en-US" altLang="zh-CN" dirty="0"/>
              <a:t> *</a:t>
            </a:r>
            <a:r>
              <a:rPr lang="en-US" altLang="zh-CN" dirty="0" err="1"/>
              <a:t>actSubWnd</a:t>
            </a:r>
            <a:r>
              <a:rPr lang="en-US" altLang="zh-CN" dirty="0"/>
              <a:t> = </a:t>
            </a:r>
            <a:r>
              <a:rPr lang="en-US" altLang="zh-CN" dirty="0" err="1"/>
              <a:t>ui</a:t>
            </a:r>
            <a:r>
              <a:rPr lang="en-US" altLang="zh-CN" dirty="0"/>
              <a:t>-&gt;</a:t>
            </a:r>
            <a:r>
              <a:rPr lang="en-US" altLang="zh-CN" dirty="0" err="1"/>
              <a:t>mdiArea</a:t>
            </a:r>
            <a:r>
              <a:rPr lang="en-US" altLang="zh-CN" dirty="0"/>
              <a:t>-&gt;</a:t>
            </a:r>
            <a:r>
              <a:rPr lang="en-US" altLang="zh-CN" dirty="0" err="1"/>
              <a:t>activeSubWindow</a:t>
            </a:r>
            <a:r>
              <a:rPr lang="en-US" altLang="zh-CN" dirty="0"/>
              <a:t>())</a:t>
            </a:r>
            <a:endParaRPr lang="zh-CN" altLang="zh-CN" dirty="0"/>
          </a:p>
          <a:p>
            <a:r>
              <a:rPr lang="en-US" altLang="zh-CN" dirty="0"/>
              <a:t>        return </a:t>
            </a:r>
            <a:r>
              <a:rPr lang="en-US" altLang="zh-CN" dirty="0" err="1"/>
              <a:t>qobject_cast</a:t>
            </a:r>
            <a:r>
              <a:rPr lang="en-US" altLang="zh-CN" dirty="0"/>
              <a:t>&lt;</a:t>
            </a:r>
            <a:r>
              <a:rPr lang="en-US" altLang="zh-CN" dirty="0" err="1"/>
              <a:t>MyChildWnd</a:t>
            </a:r>
            <a:r>
              <a:rPr lang="en-US" altLang="zh-CN" dirty="0"/>
              <a:t> *&gt;(</a:t>
            </a:r>
            <a:r>
              <a:rPr lang="en-US" altLang="zh-CN" dirty="0" err="1"/>
              <a:t>actSubWnd</a:t>
            </a:r>
            <a:r>
              <a:rPr lang="en-US" altLang="zh-CN" dirty="0"/>
              <a:t>-&gt;widget());</a:t>
            </a:r>
            <a:endParaRPr lang="zh-CN" altLang="zh-CN" dirty="0"/>
          </a:p>
          <a:p>
            <a:r>
              <a:rPr lang="en-US" altLang="zh-CN" dirty="0"/>
              <a:t>    else</a:t>
            </a:r>
            <a:endParaRPr lang="zh-CN" altLang="zh-CN" dirty="0"/>
          </a:p>
          <a:p>
            <a:r>
              <a:rPr lang="en-US" altLang="zh-CN" dirty="0"/>
              <a:t>        return 0;</a:t>
            </a:r>
            <a:endParaRPr lang="zh-CN" altLang="zh-CN" dirty="0"/>
          </a:p>
          <a:p>
            <a:r>
              <a:rPr lang="en-US" altLang="zh-CN" dirty="0" smtClean="0"/>
              <a:t>}</a:t>
            </a:r>
            <a:endParaRPr lang="zh-CN" altLang="zh-CN" dirty="0"/>
          </a:p>
        </p:txBody>
      </p:sp>
      <p:sp>
        <p:nvSpPr>
          <p:cNvPr id="6" name="TextBox 5"/>
          <p:cNvSpPr txBox="1"/>
          <p:nvPr/>
        </p:nvSpPr>
        <p:spPr>
          <a:xfrm>
            <a:off x="688768" y="4578991"/>
            <a:ext cx="10557163" cy="923330"/>
          </a:xfrm>
          <a:prstGeom prst="rect">
            <a:avLst/>
          </a:prstGeom>
          <a:noFill/>
        </p:spPr>
        <p:txBody>
          <a:bodyPr wrap="square" rtlCol="0">
            <a:spAutoFit/>
          </a:bodyPr>
          <a:lstStyle/>
          <a:p>
            <a:pPr indent="450850"/>
            <a:r>
              <a:rPr lang="zh-CN" altLang="zh-CN" sz="1800" dirty="0"/>
              <a:t>这个方法中首先使用多文档区域类的</a:t>
            </a:r>
            <a:r>
              <a:rPr lang="en-US" altLang="zh-CN" sz="1800" dirty="0" err="1"/>
              <a:t>activeSubWindow</a:t>
            </a:r>
            <a:r>
              <a:rPr lang="en-US" altLang="zh-CN" sz="1800" dirty="0"/>
              <a:t>()</a:t>
            </a:r>
            <a:r>
              <a:rPr lang="zh-CN" altLang="zh-CN" sz="1800" dirty="0"/>
              <a:t>方法来获得区域中的活动子窗口，然后使用</a:t>
            </a:r>
            <a:r>
              <a:rPr lang="en-US" altLang="zh-CN" sz="1800" dirty="0" err="1"/>
              <a:t>qobject_cast</a:t>
            </a:r>
            <a:r>
              <a:rPr lang="en-US" altLang="zh-CN" sz="1800" dirty="0"/>
              <a:t> </a:t>
            </a:r>
            <a:r>
              <a:rPr lang="zh-CN" altLang="zh-CN" sz="1800" dirty="0"/>
              <a:t>函数进行类型转换，它是</a:t>
            </a:r>
            <a:r>
              <a:rPr lang="en-US" altLang="zh-CN" sz="1800" dirty="0" err="1"/>
              <a:t>QObject</a:t>
            </a:r>
            <a:r>
              <a:rPr lang="zh-CN" altLang="zh-CN" sz="1800" dirty="0"/>
              <a:t>类中的函数，能将</a:t>
            </a:r>
            <a:r>
              <a:rPr lang="en-US" altLang="zh-CN" sz="1800" dirty="0"/>
              <a:t>object</a:t>
            </a:r>
            <a:r>
              <a:rPr lang="zh-CN" altLang="zh-CN" sz="1800" dirty="0"/>
              <a:t>对象指针转换为</a:t>
            </a:r>
            <a:r>
              <a:rPr lang="en-US" altLang="zh-CN" sz="1800" dirty="0"/>
              <a:t>T</a:t>
            </a:r>
            <a:r>
              <a:rPr lang="zh-CN" altLang="zh-CN" sz="1800" dirty="0"/>
              <a:t>类型的对象指针，这里则是将活动窗口的中心部件</a:t>
            </a:r>
            <a:r>
              <a:rPr lang="en-US" altLang="zh-CN" sz="1800" dirty="0" err="1"/>
              <a:t>QWidget</a:t>
            </a:r>
            <a:r>
              <a:rPr lang="zh-CN" altLang="zh-CN" sz="1800" dirty="0"/>
              <a:t>类型指针转换为</a:t>
            </a:r>
            <a:r>
              <a:rPr lang="en-US" altLang="zh-CN" sz="1800" dirty="0" err="1"/>
              <a:t>MyChildWnd</a:t>
            </a:r>
            <a:r>
              <a:rPr lang="zh-CN" altLang="zh-CN" sz="1800" dirty="0"/>
              <a:t>类型指针。</a:t>
            </a:r>
            <a:endParaRPr lang="zh-CN" altLang="en-US" sz="1800" dirty="0"/>
          </a:p>
        </p:txBody>
      </p:sp>
    </p:spTree>
    <p:extLst>
      <p:ext uri="{BB962C8B-B14F-4D97-AF65-F5344CB8AC3E}">
        <p14:creationId xmlns:p14="http://schemas.microsoft.com/office/powerpoint/2010/main" val="1477976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．添加子窗口列表</a:t>
            </a:r>
          </a:p>
        </p:txBody>
      </p:sp>
      <p:sp>
        <p:nvSpPr>
          <p:cNvPr id="3" name="矩形 2"/>
          <p:cNvSpPr/>
          <p:nvPr/>
        </p:nvSpPr>
        <p:spPr>
          <a:xfrm>
            <a:off x="1028086" y="1005799"/>
            <a:ext cx="5720220" cy="369332"/>
          </a:xfrm>
          <a:prstGeom prst="rect">
            <a:avLst/>
          </a:prstGeom>
        </p:spPr>
        <p:txBody>
          <a:bodyPr wrap="none">
            <a:spAutoFit/>
          </a:bodyPr>
          <a:lstStyle/>
          <a:p>
            <a:r>
              <a:rPr lang="zh-CN" altLang="zh-CN" sz="1800" dirty="0"/>
              <a:t>首先，在“</a:t>
            </a:r>
            <a:r>
              <a:rPr lang="en-US" altLang="zh-CN" sz="1800" dirty="0" err="1"/>
              <a:t>mainwindow.h</a:t>
            </a:r>
            <a:r>
              <a:rPr lang="zh-CN" altLang="zh-CN" sz="1800" dirty="0"/>
              <a:t>”头文件中添加该类的声明：</a:t>
            </a:r>
          </a:p>
        </p:txBody>
      </p:sp>
      <p:sp>
        <p:nvSpPr>
          <p:cNvPr id="4" name="TextBox 3"/>
          <p:cNvSpPr txBox="1"/>
          <p:nvPr/>
        </p:nvSpPr>
        <p:spPr>
          <a:xfrm>
            <a:off x="1028086" y="1375131"/>
            <a:ext cx="9707208" cy="1549360"/>
          </a:xfrm>
          <a:prstGeom prst="roundRect">
            <a:avLst/>
          </a:prstGeom>
          <a:solidFill>
            <a:srgbClr val="DDDDDD"/>
          </a:solidFill>
        </p:spPr>
        <p:txBody>
          <a:bodyPr wrap="square" rtlCol="0">
            <a:spAutoFit/>
          </a:bodyPr>
          <a:lstStyle/>
          <a:p>
            <a:pPr latinLnBrk="1"/>
            <a:r>
              <a:rPr lang="en-US" altLang="zh-CN" dirty="0"/>
              <a:t>//</a:t>
            </a:r>
            <a:r>
              <a:rPr lang="zh-CN" altLang="zh-CN" dirty="0"/>
              <a:t>添加子窗口菜单项列表</a:t>
            </a:r>
          </a:p>
          <a:p>
            <a:pPr latinLnBrk="1"/>
            <a:r>
              <a:rPr lang="en-US" altLang="zh-CN" dirty="0"/>
              <a:t>    </a:t>
            </a:r>
            <a:r>
              <a:rPr lang="en-US" altLang="zh-CN" dirty="0" err="1"/>
              <a:t>myWndMapper</a:t>
            </a:r>
            <a:r>
              <a:rPr lang="en-US" altLang="zh-CN" dirty="0"/>
              <a:t> = new </a:t>
            </a:r>
            <a:r>
              <a:rPr lang="en-US" altLang="zh-CN" dirty="0" err="1"/>
              <a:t>QSignalMapper</a:t>
            </a:r>
            <a:r>
              <a:rPr lang="en-US" altLang="zh-CN" dirty="0"/>
              <a:t>(this);		//</a:t>
            </a:r>
            <a:r>
              <a:rPr lang="zh-CN" altLang="zh-CN" dirty="0"/>
              <a:t>创建信号映射器</a:t>
            </a:r>
          </a:p>
          <a:p>
            <a:pPr latinLnBrk="1"/>
            <a:r>
              <a:rPr lang="en-US" altLang="zh-CN" dirty="0"/>
              <a:t>    connect(</a:t>
            </a:r>
            <a:r>
              <a:rPr lang="en-US" altLang="zh-CN" dirty="0" err="1"/>
              <a:t>myWndMapper</a:t>
            </a:r>
            <a:r>
              <a:rPr lang="en-US" altLang="zh-CN" dirty="0"/>
              <a:t>, SIGNAL(mapped(</a:t>
            </a:r>
            <a:r>
              <a:rPr lang="en-US" altLang="zh-CN" dirty="0" err="1"/>
              <a:t>QWidget</a:t>
            </a:r>
            <a:r>
              <a:rPr lang="en-US" altLang="zh-CN" dirty="0"/>
              <a:t>*)), this, SLOT(</a:t>
            </a:r>
            <a:r>
              <a:rPr lang="en-US" altLang="zh-CN" dirty="0" err="1"/>
              <a:t>setActiveSubWindow</a:t>
            </a:r>
            <a:r>
              <a:rPr lang="en-US" altLang="zh-CN" dirty="0"/>
              <a:t>(</a:t>
            </a:r>
            <a:r>
              <a:rPr lang="en-US" altLang="zh-CN" dirty="0" err="1"/>
              <a:t>QWidget</a:t>
            </a:r>
            <a:r>
              <a:rPr lang="en-US" altLang="zh-CN" dirty="0"/>
              <a:t>*)));</a:t>
            </a:r>
            <a:endParaRPr lang="zh-CN" altLang="zh-CN" dirty="0"/>
          </a:p>
          <a:p>
            <a:pPr latinLnBrk="1"/>
            <a:r>
              <a:rPr lang="en-US" altLang="zh-CN" dirty="0"/>
              <a:t>    </a:t>
            </a:r>
            <a:r>
              <a:rPr lang="en-US" altLang="zh-CN" dirty="0" err="1"/>
              <a:t>addSubWndListMenu</a:t>
            </a:r>
            <a:r>
              <a:rPr lang="en-US" altLang="zh-CN" dirty="0"/>
              <a:t>();</a:t>
            </a:r>
            <a:endParaRPr lang="zh-CN" altLang="zh-CN" dirty="0"/>
          </a:p>
          <a:p>
            <a:pPr latinLnBrk="1"/>
            <a:r>
              <a:rPr lang="en-US" altLang="zh-CN" dirty="0"/>
              <a:t>    connect(</a:t>
            </a:r>
            <a:r>
              <a:rPr lang="en-US" altLang="zh-CN" dirty="0" err="1"/>
              <a:t>ui</a:t>
            </a:r>
            <a:r>
              <a:rPr lang="en-US" altLang="zh-CN" dirty="0"/>
              <a:t>-&gt;</a:t>
            </a:r>
            <a:r>
              <a:rPr lang="en-US" altLang="zh-CN" dirty="0" err="1"/>
              <a:t>menu_W</a:t>
            </a:r>
            <a:r>
              <a:rPr lang="en-US" altLang="zh-CN" dirty="0"/>
              <a:t>, SIGNAL(</a:t>
            </a:r>
            <a:r>
              <a:rPr lang="en-US" altLang="zh-CN" dirty="0" err="1"/>
              <a:t>aboutToShow</a:t>
            </a:r>
            <a:r>
              <a:rPr lang="en-US" altLang="zh-CN" dirty="0"/>
              <a:t>()), this, SLOT(</a:t>
            </a:r>
            <a:r>
              <a:rPr lang="en-US" altLang="zh-CN" dirty="0" err="1"/>
              <a:t>addSubWndListMenu</a:t>
            </a:r>
            <a:r>
              <a:rPr lang="en-US" altLang="zh-CN" dirty="0" smtClean="0"/>
              <a:t>()));</a:t>
            </a:r>
            <a:endParaRPr lang="zh-CN" altLang="zh-CN" dirty="0"/>
          </a:p>
        </p:txBody>
      </p:sp>
      <p:sp>
        <p:nvSpPr>
          <p:cNvPr id="5" name="矩形 4"/>
          <p:cNvSpPr/>
          <p:nvPr/>
        </p:nvSpPr>
        <p:spPr>
          <a:xfrm>
            <a:off x="581892" y="2959308"/>
            <a:ext cx="10592790" cy="1291379"/>
          </a:xfrm>
          <a:prstGeom prst="rect">
            <a:avLst/>
          </a:prstGeom>
        </p:spPr>
        <p:txBody>
          <a:bodyPr wrap="square">
            <a:spAutoFit/>
          </a:bodyPr>
          <a:lstStyle/>
          <a:p>
            <a:pPr indent="450850">
              <a:lnSpc>
                <a:spcPct val="150000"/>
              </a:lnSpc>
            </a:pPr>
            <a:r>
              <a:rPr lang="zh-CN" altLang="zh-CN" sz="1800" dirty="0"/>
              <a:t>上段代码首先创建了信号映射器，并且将它的</a:t>
            </a:r>
            <a:r>
              <a:rPr lang="en-US" altLang="zh-CN" sz="1800" dirty="0"/>
              <a:t>mapped()</a:t>
            </a:r>
            <a:r>
              <a:rPr lang="zh-CN" altLang="zh-CN" sz="1800" dirty="0"/>
              <a:t>信号关联到设置活动窗口槽上，然后添加子窗口菜单项，同时将菜单项将要显示的信号关联到更新后的菜单槽上。</a:t>
            </a:r>
          </a:p>
          <a:p>
            <a:pPr indent="450850">
              <a:lnSpc>
                <a:spcPct val="150000"/>
              </a:lnSpc>
            </a:pPr>
            <a:r>
              <a:rPr lang="zh-CN" altLang="zh-CN" sz="1800" dirty="0"/>
              <a:t>添加子窗口菜单项列表的槽</a:t>
            </a:r>
            <a:r>
              <a:rPr lang="zh-CN" altLang="zh-CN" sz="1800" dirty="0">
                <a:hlinkClick r:id="rId2" action="ppaction://hlinkfile"/>
              </a:rPr>
              <a:t>函数</a:t>
            </a:r>
            <a:r>
              <a:rPr lang="en-US" altLang="zh-CN" sz="1800" dirty="0" err="1">
                <a:hlinkClick r:id="rId2" action="ppaction://hlinkfile"/>
              </a:rPr>
              <a:t>addSubWndListMenu</a:t>
            </a:r>
            <a:r>
              <a:rPr lang="en-US" altLang="zh-CN" sz="1800" dirty="0">
                <a:hlinkClick r:id="rId2" action="ppaction://hlinkfile"/>
              </a:rPr>
              <a:t>()</a:t>
            </a:r>
            <a:r>
              <a:rPr lang="zh-CN" altLang="zh-CN" sz="1800" dirty="0">
                <a:hlinkClick r:id="rId2" action="ppaction://hlinkfile"/>
              </a:rPr>
              <a:t>的实现</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spTree>
    <p:extLst>
      <p:ext uri="{BB962C8B-B14F-4D97-AF65-F5344CB8AC3E}">
        <p14:creationId xmlns:p14="http://schemas.microsoft.com/office/powerpoint/2010/main" val="881815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．添加子窗口列表</a:t>
            </a:r>
          </a:p>
        </p:txBody>
      </p:sp>
      <p:sp>
        <p:nvSpPr>
          <p:cNvPr id="3" name="矩形 2"/>
          <p:cNvSpPr/>
          <p:nvPr/>
        </p:nvSpPr>
        <p:spPr>
          <a:xfrm>
            <a:off x="1046411" y="958122"/>
            <a:ext cx="7753205" cy="369332"/>
          </a:xfrm>
          <a:prstGeom prst="rect">
            <a:avLst/>
          </a:prstGeom>
        </p:spPr>
        <p:txBody>
          <a:bodyPr wrap="square">
            <a:spAutoFit/>
          </a:bodyPr>
          <a:lstStyle/>
          <a:p>
            <a:r>
              <a:rPr lang="zh-CN" altLang="zh-CN" sz="1800" dirty="0"/>
              <a:t>这时运行程序，新建</a:t>
            </a:r>
            <a:r>
              <a:rPr lang="en-US" altLang="zh-CN" sz="1800" dirty="0"/>
              <a:t>4</a:t>
            </a:r>
            <a:r>
              <a:rPr lang="zh-CN" altLang="zh-CN" sz="1800" dirty="0"/>
              <a:t>个文档，“窗口”主菜单下的显示效果如图</a:t>
            </a:r>
            <a:r>
              <a:rPr lang="en-US" altLang="zh-CN" sz="1800" dirty="0"/>
              <a:t>18.30</a:t>
            </a:r>
            <a:r>
              <a:rPr lang="zh-CN" altLang="zh-CN" sz="1800" dirty="0"/>
              <a:t>所示。</a:t>
            </a:r>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255" y="1608740"/>
            <a:ext cx="2813812" cy="3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61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4</a:t>
            </a:r>
            <a:r>
              <a:rPr lang="zh-CN" altLang="zh-CN" sz="2400" b="1" dirty="0"/>
              <a:t>．窗口控制</a:t>
            </a:r>
          </a:p>
        </p:txBody>
      </p:sp>
      <p:sp>
        <p:nvSpPr>
          <p:cNvPr id="3" name="TextBox 2"/>
          <p:cNvSpPr txBox="1"/>
          <p:nvPr/>
        </p:nvSpPr>
        <p:spPr>
          <a:xfrm>
            <a:off x="1816925" y="1757548"/>
            <a:ext cx="8193974" cy="1740218"/>
          </a:xfrm>
          <a:prstGeom prst="plaque">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zh-CN" altLang="zh-CN" sz="1800" dirty="0"/>
              <a:t>对各文档的子窗口实行控制，可以通过多文档区域组件</a:t>
            </a:r>
            <a:r>
              <a:rPr lang="en-US" altLang="zh-CN" sz="1800" dirty="0" err="1"/>
              <a:t>QMdiArea</a:t>
            </a:r>
            <a:r>
              <a:rPr lang="zh-CN" altLang="zh-CN" sz="1800" dirty="0"/>
              <a:t>所提供的一整套子窗口控制方法，将它们各自关联至对应功能菜单项的触发信号槽即可，只须简单地调用即可，实现起来</a:t>
            </a:r>
            <a:r>
              <a:rPr lang="zh-CN" altLang="zh-CN" sz="1800" dirty="0">
                <a:hlinkClick r:id="rId2" action="ppaction://hlinkfile"/>
              </a:rPr>
              <a:t>非常方便，下面给出</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spTree>
    <p:extLst>
      <p:ext uri="{BB962C8B-B14F-4D97-AF65-F5344CB8AC3E}">
        <p14:creationId xmlns:p14="http://schemas.microsoft.com/office/powerpoint/2010/main" val="1194743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．窗口关闭</a:t>
            </a:r>
          </a:p>
        </p:txBody>
      </p:sp>
      <p:sp>
        <p:nvSpPr>
          <p:cNvPr id="3" name="矩形 2"/>
          <p:cNvSpPr/>
          <p:nvPr/>
        </p:nvSpPr>
        <p:spPr>
          <a:xfrm>
            <a:off x="1136845" y="946422"/>
            <a:ext cx="387356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a:t>
            </a:r>
          </a:p>
        </p:txBody>
      </p:sp>
      <p:sp>
        <p:nvSpPr>
          <p:cNvPr id="4" name="TextBox 3"/>
          <p:cNvSpPr txBox="1"/>
          <p:nvPr/>
        </p:nvSpPr>
        <p:spPr>
          <a:xfrm>
            <a:off x="1258784" y="1389414"/>
            <a:ext cx="9429008" cy="681038"/>
          </a:xfrm>
          <a:prstGeom prst="roundRect">
            <a:avLst/>
          </a:prstGeom>
          <a:solidFill>
            <a:srgbClr val="DDDDDD"/>
          </a:solidFill>
        </p:spPr>
        <p:txBody>
          <a:bodyPr wrap="square" rtlCol="0">
            <a:spAutoFit/>
          </a:bodyPr>
          <a:lstStyle/>
          <a:p>
            <a:r>
              <a:rPr lang="en-US" altLang="zh-CN" dirty="0"/>
              <a:t>protected:</a:t>
            </a:r>
            <a:endParaRPr lang="zh-CN" altLang="zh-CN" dirty="0"/>
          </a:p>
          <a:p>
            <a:r>
              <a:rPr lang="en-US" altLang="zh-CN" dirty="0"/>
              <a:t>    void </a:t>
            </a:r>
            <a:r>
              <a:rPr lang="en-US" altLang="zh-CN" dirty="0" err="1"/>
              <a:t>closeEvent</a:t>
            </a:r>
            <a:r>
              <a:rPr lang="en-US" altLang="zh-CN" dirty="0"/>
              <a:t>(</a:t>
            </a:r>
            <a:r>
              <a:rPr lang="en-US" altLang="zh-CN" dirty="0" err="1"/>
              <a:t>QCloseEvent</a:t>
            </a:r>
            <a:r>
              <a:rPr lang="en-US" altLang="zh-CN" dirty="0"/>
              <a:t> *event</a:t>
            </a:r>
            <a:r>
              <a:rPr lang="en-US" altLang="zh-CN" dirty="0" smtClean="0"/>
              <a:t>);</a:t>
            </a:r>
            <a:endParaRPr lang="zh-CN" altLang="zh-CN" dirty="0"/>
          </a:p>
        </p:txBody>
      </p:sp>
      <p:sp>
        <p:nvSpPr>
          <p:cNvPr id="5" name="矩形 4"/>
          <p:cNvSpPr/>
          <p:nvPr/>
        </p:nvSpPr>
        <p:spPr>
          <a:xfrm>
            <a:off x="1136845" y="2117952"/>
            <a:ext cx="5247334" cy="369332"/>
          </a:xfrm>
          <a:prstGeom prst="rect">
            <a:avLst/>
          </a:prstGeom>
        </p:spPr>
        <p:txBody>
          <a:bodyPr wrap="none">
            <a:spAutoFit/>
          </a:bodyPr>
          <a:lstStyle/>
          <a:p>
            <a:r>
              <a:rPr lang="zh-CN" altLang="zh-CN" sz="1800" dirty="0"/>
              <a:t>在“</a:t>
            </a:r>
            <a:r>
              <a:rPr lang="en-US" altLang="zh-CN" sz="1800" dirty="0"/>
              <a:t>mainwindow.cpp</a:t>
            </a:r>
            <a:r>
              <a:rPr lang="zh-CN" altLang="zh-CN" sz="1800" dirty="0"/>
              <a:t>”文件中编写关闭事件代码：</a:t>
            </a:r>
          </a:p>
        </p:txBody>
      </p:sp>
      <p:sp>
        <p:nvSpPr>
          <p:cNvPr id="6" name="TextBox 5"/>
          <p:cNvSpPr txBox="1"/>
          <p:nvPr/>
        </p:nvSpPr>
        <p:spPr>
          <a:xfrm>
            <a:off x="1258784" y="2487284"/>
            <a:ext cx="9429008" cy="2813209"/>
          </a:xfrm>
          <a:prstGeom prst="roundRect">
            <a:avLst>
              <a:gd name="adj" fmla="val 755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closeEvent</a:t>
            </a:r>
            <a:r>
              <a:rPr lang="en-US" altLang="zh-CN" dirty="0"/>
              <a:t>(</a:t>
            </a:r>
            <a:r>
              <a:rPr lang="en-US" altLang="zh-CN" dirty="0" err="1"/>
              <a:t>QCloseEvent</a:t>
            </a:r>
            <a:r>
              <a:rPr lang="en-US" altLang="zh-CN" dirty="0"/>
              <a:t> *event)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mdiArea</a:t>
            </a:r>
            <a:r>
              <a:rPr lang="en-US" altLang="zh-CN" dirty="0"/>
              <a:t>-&gt;</a:t>
            </a:r>
            <a:r>
              <a:rPr lang="en-US" altLang="zh-CN" dirty="0" err="1"/>
              <a:t>closeAllSubWindows</a:t>
            </a:r>
            <a:r>
              <a:rPr lang="en-US" altLang="zh-CN" dirty="0"/>
              <a:t>();</a:t>
            </a:r>
            <a:endParaRPr lang="zh-CN" altLang="zh-CN" dirty="0"/>
          </a:p>
          <a:p>
            <a:r>
              <a:rPr lang="en-US" altLang="zh-CN" dirty="0"/>
              <a:t>    if (</a:t>
            </a:r>
            <a:r>
              <a:rPr lang="en-US" altLang="zh-CN" dirty="0" err="1"/>
              <a:t>ui</a:t>
            </a:r>
            <a:r>
              <a:rPr lang="en-US" altLang="zh-CN" dirty="0"/>
              <a:t>-&gt;</a:t>
            </a:r>
            <a:r>
              <a:rPr lang="en-US" altLang="zh-CN" dirty="0" err="1"/>
              <a:t>mdiArea</a:t>
            </a:r>
            <a:r>
              <a:rPr lang="en-US" altLang="zh-CN" dirty="0"/>
              <a:t>-&gt;</a:t>
            </a:r>
            <a:r>
              <a:rPr lang="en-US" altLang="zh-CN" dirty="0" err="1"/>
              <a:t>currentSubWindow</a:t>
            </a:r>
            <a:r>
              <a:rPr lang="en-US" altLang="zh-CN" dirty="0"/>
              <a:t>())</a:t>
            </a:r>
            <a:endParaRPr lang="zh-CN" altLang="zh-CN" dirty="0"/>
          </a:p>
          <a:p>
            <a:r>
              <a:rPr lang="en-US" altLang="zh-CN" dirty="0"/>
              <a:t>    {</a:t>
            </a:r>
            <a:endParaRPr lang="zh-CN" altLang="zh-CN" dirty="0"/>
          </a:p>
          <a:p>
            <a:r>
              <a:rPr lang="en-US" altLang="zh-CN" dirty="0"/>
              <a:t>        event-&gt;ignore();</a:t>
            </a:r>
            <a:endParaRPr lang="zh-CN" altLang="zh-CN" dirty="0"/>
          </a:p>
          <a:p>
            <a:r>
              <a:rPr lang="en-US" altLang="zh-CN" dirty="0"/>
              <a:t>    } else {</a:t>
            </a:r>
            <a:endParaRPr lang="zh-CN" altLang="zh-CN" dirty="0"/>
          </a:p>
          <a:p>
            <a:r>
              <a:rPr lang="en-US" altLang="zh-CN" dirty="0"/>
              <a:t>        event-&gt;accept();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1167063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84095" y="1623578"/>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97426" y="1363103"/>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26595" y="1719538"/>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631" y="793879"/>
            <a:ext cx="939645" cy="1112796"/>
          </a:xfrm>
          <a:prstGeom prst="rect">
            <a:avLst/>
          </a:prstGeom>
        </p:spPr>
      </p:pic>
      <p:sp>
        <p:nvSpPr>
          <p:cNvPr id="25" name="TextBox 5"/>
          <p:cNvSpPr txBox="1"/>
          <p:nvPr/>
        </p:nvSpPr>
        <p:spPr>
          <a:xfrm>
            <a:off x="4619294" y="3656939"/>
            <a:ext cx="2698597" cy="518595"/>
          </a:xfrm>
          <a:prstGeom prst="rect">
            <a:avLst/>
          </a:prstGeom>
          <a:noFill/>
        </p:spPr>
        <p:txBody>
          <a:bodyPr wrap="square" lIns="86863" tIns="43430" rIns="86863" bIns="43430" rtlCol="0">
            <a:spAutoFit/>
          </a:bodyPr>
          <a:lstStyle/>
          <a:p>
            <a:r>
              <a:rPr lang="zh-CN" altLang="zh-CN" sz="2800" b="1" dirty="0"/>
              <a:t>界面生成试运行</a:t>
            </a:r>
          </a:p>
        </p:txBody>
      </p:sp>
    </p:spTree>
    <p:extLst>
      <p:ext uri="{BB962C8B-B14F-4D97-AF65-F5344CB8AC3E}">
        <p14:creationId xmlns:p14="http://schemas.microsoft.com/office/powerpoint/2010/main" val="362867761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界面生成试运行</a:t>
            </a:r>
          </a:p>
        </p:txBody>
      </p:sp>
      <p:sp>
        <p:nvSpPr>
          <p:cNvPr id="3" name="TextBox 2"/>
          <p:cNvSpPr txBox="1"/>
          <p:nvPr/>
        </p:nvSpPr>
        <p:spPr>
          <a:xfrm>
            <a:off x="819397" y="1021278"/>
            <a:ext cx="10367159" cy="923330"/>
          </a:xfrm>
          <a:prstGeom prst="rect">
            <a:avLst/>
          </a:prstGeom>
          <a:noFill/>
        </p:spPr>
        <p:txBody>
          <a:bodyPr wrap="square" rtlCol="0">
            <a:spAutoFit/>
          </a:bodyPr>
          <a:lstStyle/>
          <a:p>
            <a:pPr indent="450850"/>
            <a:r>
              <a:rPr lang="zh-CN" altLang="zh-CN" sz="1800" dirty="0"/>
              <a:t>经过前文讲述的诸多设计，这个</a:t>
            </a:r>
            <a:r>
              <a:rPr lang="en-US" altLang="zh-CN" sz="1800" dirty="0" err="1"/>
              <a:t>Qt</a:t>
            </a:r>
            <a:r>
              <a:rPr lang="zh-CN" altLang="zh-CN" sz="1800" dirty="0"/>
              <a:t>版</a:t>
            </a:r>
            <a:r>
              <a:rPr lang="en-US" altLang="zh-CN" sz="1800" dirty="0" err="1"/>
              <a:t>MyWord</a:t>
            </a:r>
            <a:r>
              <a:rPr lang="zh-CN" altLang="zh-CN" sz="1800" dirty="0"/>
              <a:t>软件的界面部分已经开发完毕，可以单独运行了。启动程序，显示</a:t>
            </a:r>
            <a:r>
              <a:rPr lang="en-US" altLang="zh-CN" sz="1800" dirty="0" err="1"/>
              <a:t>MyWord</a:t>
            </a:r>
            <a:r>
              <a:rPr lang="zh-CN" altLang="zh-CN" sz="1800" dirty="0"/>
              <a:t>软件的主界面，此时，虽然很多菜单项及工具按钮的功能尚未开发，但已经可以支持新建空白文档、关闭文档，并可将多个文档的窗口平铺或层叠显示，如图</a:t>
            </a:r>
            <a:r>
              <a:rPr lang="en-US" altLang="zh-CN" sz="1800" dirty="0"/>
              <a:t>18.31</a:t>
            </a:r>
            <a:r>
              <a:rPr lang="zh-CN" altLang="zh-CN" sz="1800" dirty="0"/>
              <a:t>所</a:t>
            </a:r>
            <a:r>
              <a:rPr lang="zh-CN" altLang="zh-CN" sz="1800" dirty="0" smtClean="0"/>
              <a:t>示</a:t>
            </a:r>
            <a:r>
              <a:rPr lang="zh-CN" altLang="en-US" sz="1800" dirty="0"/>
              <a:t>。</a:t>
            </a:r>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96" y="2053051"/>
            <a:ext cx="6596145" cy="419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75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1" y="1330037"/>
            <a:ext cx="10580913"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18</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a:t>
            </a:r>
            <a:r>
              <a:rPr lang="en-US" altLang="zh-CN" sz="4400" b="1" dirty="0" err="1">
                <a:solidFill>
                  <a:srgbClr val="663300"/>
                </a:solidFill>
              </a:rPr>
              <a:t>MyWord</a:t>
            </a:r>
            <a:r>
              <a:rPr lang="zh-CN" altLang="zh-CN" sz="4400" b="1" dirty="0">
                <a:solidFill>
                  <a:srgbClr val="663300"/>
                </a:solidFill>
              </a:rPr>
              <a:t>字处理</a:t>
            </a:r>
            <a:r>
              <a:rPr lang="zh-CN" altLang="zh-CN" sz="4400" b="1" dirty="0" smtClean="0">
                <a:solidFill>
                  <a:srgbClr val="663300"/>
                </a:solidFill>
              </a:rPr>
              <a:t>软件</a:t>
            </a:r>
            <a:endParaRPr lang="zh-CN" altLang="zh-CN" sz="4400" b="1" dirty="0">
              <a:solidFill>
                <a:srgbClr val="663300"/>
              </a:solidFill>
            </a:endParaRPr>
          </a:p>
        </p:txBody>
      </p:sp>
      <p:sp>
        <p:nvSpPr>
          <p:cNvPr id="3" name="TextBox 2"/>
          <p:cNvSpPr txBox="1"/>
          <p:nvPr/>
        </p:nvSpPr>
        <p:spPr>
          <a:xfrm>
            <a:off x="5628904" y="3111333"/>
            <a:ext cx="5082639" cy="646331"/>
          </a:xfrm>
          <a:prstGeom prst="rect">
            <a:avLst/>
          </a:prstGeom>
          <a:noFill/>
        </p:spPr>
        <p:txBody>
          <a:bodyPr wrap="square" rtlCol="0">
            <a:spAutoFit/>
          </a:bodyPr>
          <a:lstStyle/>
          <a:p>
            <a:r>
              <a:rPr lang="en-US" altLang="zh-CN" sz="3600" b="1" dirty="0" smtClean="0"/>
              <a:t>——</a:t>
            </a:r>
            <a:r>
              <a:rPr lang="zh-CN" altLang="zh-CN" sz="3600" b="1" dirty="0"/>
              <a:t>界面设计与开发</a:t>
            </a:r>
          </a:p>
        </p:txBody>
      </p:sp>
    </p:spTree>
    <p:extLst>
      <p:ext uri="{BB962C8B-B14F-4D97-AF65-F5344CB8AC3E}">
        <p14:creationId xmlns:p14="http://schemas.microsoft.com/office/powerpoint/2010/main" val="2524128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1" y="1330037"/>
            <a:ext cx="10580913"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18</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a:t>
            </a:r>
            <a:r>
              <a:rPr lang="en-US" altLang="zh-CN" sz="4400" b="1" dirty="0" err="1">
                <a:solidFill>
                  <a:srgbClr val="663300"/>
                </a:solidFill>
              </a:rPr>
              <a:t>MyWord</a:t>
            </a:r>
            <a:r>
              <a:rPr lang="zh-CN" altLang="zh-CN" sz="4400" b="1" dirty="0">
                <a:solidFill>
                  <a:srgbClr val="663300"/>
                </a:solidFill>
              </a:rPr>
              <a:t>字处理</a:t>
            </a:r>
            <a:r>
              <a:rPr lang="zh-CN" altLang="zh-CN" sz="4400" b="1" dirty="0" smtClean="0">
                <a:solidFill>
                  <a:srgbClr val="663300"/>
                </a:solidFill>
              </a:rPr>
              <a:t>软件</a:t>
            </a:r>
            <a:endParaRPr lang="zh-CN" altLang="zh-CN" sz="4400" b="1" dirty="0">
              <a:solidFill>
                <a:srgbClr val="663300"/>
              </a:solidFill>
            </a:endParaRPr>
          </a:p>
        </p:txBody>
      </p:sp>
      <p:sp>
        <p:nvSpPr>
          <p:cNvPr id="3" name="TextBox 2"/>
          <p:cNvSpPr txBox="1"/>
          <p:nvPr/>
        </p:nvSpPr>
        <p:spPr>
          <a:xfrm>
            <a:off x="5628904" y="3111333"/>
            <a:ext cx="5082639" cy="646331"/>
          </a:xfrm>
          <a:prstGeom prst="rect">
            <a:avLst/>
          </a:prstGeom>
          <a:noFill/>
        </p:spPr>
        <p:txBody>
          <a:bodyPr wrap="square" rtlCol="0">
            <a:spAutoFit/>
          </a:bodyPr>
          <a:lstStyle/>
          <a:p>
            <a:r>
              <a:rPr lang="en-US" altLang="zh-CN" sz="3600" b="1" dirty="0" smtClean="0"/>
              <a:t>——</a:t>
            </a:r>
            <a:r>
              <a:rPr lang="zh-CN" altLang="zh-CN" sz="3600" b="1" dirty="0"/>
              <a:t>基本编辑功能实现</a:t>
            </a:r>
          </a:p>
        </p:txBody>
      </p:sp>
    </p:spTree>
    <p:extLst>
      <p:ext uri="{BB962C8B-B14F-4D97-AF65-F5344CB8AC3E}">
        <p14:creationId xmlns:p14="http://schemas.microsoft.com/office/powerpoint/2010/main" val="2389425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52838"/>
            <a:ext cx="2224495" cy="518595"/>
          </a:xfrm>
          <a:prstGeom prst="rect">
            <a:avLst/>
          </a:prstGeom>
          <a:noFill/>
        </p:spPr>
        <p:txBody>
          <a:bodyPr wrap="square" lIns="86863" tIns="43430" rIns="86863" bIns="43430" rtlCol="0">
            <a:spAutoFit/>
          </a:bodyPr>
          <a:lstStyle/>
          <a:p>
            <a:r>
              <a:rPr lang="zh-CN" altLang="zh-CN" sz="2800" b="1" dirty="0" smtClean="0"/>
              <a:t>打</a:t>
            </a:r>
            <a:r>
              <a:rPr lang="en-US" altLang="zh-CN" sz="2800" b="1" dirty="0" smtClean="0"/>
              <a:t>  </a:t>
            </a:r>
            <a:r>
              <a:rPr lang="zh-CN" altLang="zh-CN" sz="2800" b="1" dirty="0" smtClean="0"/>
              <a:t>开</a:t>
            </a:r>
            <a:r>
              <a:rPr lang="en-US" altLang="zh-CN" sz="2800" b="1" dirty="0" smtClean="0"/>
              <a:t>  </a:t>
            </a:r>
            <a:r>
              <a:rPr lang="zh-CN" altLang="zh-CN" sz="2800" b="1" dirty="0" smtClean="0"/>
              <a:t>文</a:t>
            </a:r>
            <a:r>
              <a:rPr lang="en-US" altLang="zh-CN" sz="2800" b="1" dirty="0" smtClean="0"/>
              <a:t>  </a:t>
            </a:r>
            <a:r>
              <a:rPr lang="zh-CN" altLang="zh-CN" sz="2800" b="1" dirty="0" smtClean="0"/>
              <a:t>档</a:t>
            </a:r>
            <a:endParaRPr lang="zh-CN" altLang="zh-CN" sz="28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007678"/>
            <a:ext cx="482208" cy="545844"/>
          </a:xfrm>
          <a:prstGeom prst="rect">
            <a:avLst/>
          </a:prstGeom>
        </p:spPr>
      </p:pic>
      <p:sp>
        <p:nvSpPr>
          <p:cNvPr id="9" name="TextBox 18"/>
          <p:cNvSpPr txBox="1"/>
          <p:nvPr/>
        </p:nvSpPr>
        <p:spPr>
          <a:xfrm>
            <a:off x="5940427" y="2007679"/>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．加载步骤</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818418"/>
            <a:ext cx="482208" cy="545844"/>
          </a:xfrm>
          <a:prstGeom prst="rect">
            <a:avLst/>
          </a:prstGeom>
        </p:spPr>
      </p:pic>
      <p:sp>
        <p:nvSpPr>
          <p:cNvPr id="11" name="TextBox 20"/>
          <p:cNvSpPr txBox="1"/>
          <p:nvPr/>
        </p:nvSpPr>
        <p:spPr>
          <a:xfrm>
            <a:off x="5940427" y="2816169"/>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．功能实现</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613688"/>
            <a:ext cx="482208" cy="545844"/>
          </a:xfrm>
          <a:prstGeom prst="rect">
            <a:avLst/>
          </a:prstGeom>
        </p:spPr>
      </p:pic>
      <p:sp>
        <p:nvSpPr>
          <p:cNvPr id="13" name="TextBox 20"/>
          <p:cNvSpPr txBox="1"/>
          <p:nvPr/>
        </p:nvSpPr>
        <p:spPr>
          <a:xfrm>
            <a:off x="5940427" y="3611439"/>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．功能调用</a:t>
            </a:r>
          </a:p>
        </p:txBody>
      </p:sp>
    </p:spTree>
    <p:extLst>
      <p:ext uri="{BB962C8B-B14F-4D97-AF65-F5344CB8AC3E}">
        <p14:creationId xmlns:p14="http://schemas.microsoft.com/office/powerpoint/2010/main" val="142152482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．加载步骤</a:t>
            </a:r>
          </a:p>
        </p:txBody>
      </p:sp>
      <p:sp>
        <p:nvSpPr>
          <p:cNvPr id="3" name="TextBox 2"/>
          <p:cNvSpPr txBox="1"/>
          <p:nvPr/>
        </p:nvSpPr>
        <p:spPr>
          <a:xfrm>
            <a:off x="985652" y="1128156"/>
            <a:ext cx="9072748" cy="2169825"/>
          </a:xfrm>
          <a:prstGeom prst="rect">
            <a:avLst/>
          </a:prstGeom>
          <a:noFill/>
        </p:spPr>
        <p:txBody>
          <a:bodyPr wrap="square" rtlCol="0">
            <a:spAutoFit/>
          </a:bodyPr>
          <a:lstStyle/>
          <a:p>
            <a:pPr>
              <a:lnSpc>
                <a:spcPct val="150000"/>
              </a:lnSpc>
            </a:pPr>
            <a:r>
              <a:rPr lang="zh-CN" altLang="zh-CN" sz="1800" dirty="0"/>
              <a:t>加载一个文档的基本步骤如下。</a:t>
            </a:r>
          </a:p>
          <a:p>
            <a:pPr>
              <a:lnSpc>
                <a:spcPct val="150000"/>
              </a:lnSpc>
            </a:pPr>
            <a:r>
              <a:rPr lang="zh-CN" altLang="zh-CN" sz="1800" dirty="0"/>
              <a:t>（</a:t>
            </a:r>
            <a:r>
              <a:rPr lang="en-US" altLang="zh-CN" sz="1800" dirty="0"/>
              <a:t>1</a:t>
            </a:r>
            <a:r>
              <a:rPr lang="zh-CN" altLang="zh-CN" sz="1800" dirty="0"/>
              <a:t>）打开指定的文件，读取文件内容到编辑器。</a:t>
            </a:r>
          </a:p>
          <a:p>
            <a:pPr>
              <a:lnSpc>
                <a:spcPct val="150000"/>
              </a:lnSpc>
            </a:pPr>
            <a:r>
              <a:rPr lang="zh-CN" altLang="zh-CN" sz="1800" dirty="0"/>
              <a:t>（</a:t>
            </a:r>
            <a:r>
              <a:rPr lang="en-US" altLang="zh-CN" sz="1800" dirty="0"/>
              <a:t>2</a:t>
            </a:r>
            <a:r>
              <a:rPr lang="zh-CN" altLang="zh-CN" sz="1800" dirty="0"/>
              <a:t>）获取文件路径名，并据此进行文档窗口状态的设置（通过</a:t>
            </a:r>
            <a:r>
              <a:rPr lang="en-US" altLang="zh-CN" sz="1800" dirty="0" err="1"/>
              <a:t>setCurDoc</a:t>
            </a:r>
            <a:r>
              <a:rPr lang="en-US" altLang="zh-CN" sz="1800" dirty="0"/>
              <a:t>()</a:t>
            </a:r>
            <a:r>
              <a:rPr lang="zh-CN" altLang="zh-CN" sz="1800" dirty="0"/>
              <a:t>方法）。</a:t>
            </a:r>
          </a:p>
          <a:p>
            <a:pPr latinLnBrk="1">
              <a:lnSpc>
                <a:spcPct val="150000"/>
              </a:lnSpc>
            </a:pPr>
            <a:r>
              <a:rPr lang="zh-CN" altLang="zh-CN" sz="1800" dirty="0"/>
              <a:t>（</a:t>
            </a:r>
            <a:r>
              <a:rPr lang="en-US" altLang="zh-CN" sz="1800" dirty="0"/>
              <a:t>3</a:t>
            </a:r>
            <a:r>
              <a:rPr lang="zh-CN" altLang="zh-CN" sz="1800" dirty="0"/>
              <a:t>）将文档内容改变信号关联至显示文档修改状态标识槽</a:t>
            </a:r>
            <a:r>
              <a:rPr lang="en-US" altLang="zh-CN" sz="1800" dirty="0" err="1"/>
              <a:t>docBeModified</a:t>
            </a:r>
            <a:r>
              <a:rPr lang="en-US" altLang="zh-CN" sz="1800" dirty="0"/>
              <a:t>()</a:t>
            </a:r>
            <a:r>
              <a:rPr lang="zh-CN" altLang="zh-CN" sz="1800" dirty="0"/>
              <a:t>。</a:t>
            </a:r>
          </a:p>
          <a:p>
            <a:pPr>
              <a:lnSpc>
                <a:spcPct val="150000"/>
              </a:lnSpc>
            </a:pPr>
            <a:r>
              <a:rPr lang="zh-CN" altLang="zh-CN" sz="1800" dirty="0"/>
              <a:t>本例的加载操作通过编写</a:t>
            </a:r>
            <a:r>
              <a:rPr lang="en-US" altLang="zh-CN" sz="1800" dirty="0" err="1"/>
              <a:t>loadDoc</a:t>
            </a:r>
            <a:r>
              <a:rPr lang="en-US" altLang="zh-CN" sz="1800" dirty="0"/>
              <a:t>()</a:t>
            </a:r>
            <a:r>
              <a:rPr lang="zh-CN" altLang="zh-CN" sz="1800" dirty="0"/>
              <a:t>方法实现</a:t>
            </a:r>
            <a:r>
              <a:rPr lang="zh-CN" altLang="zh-CN" sz="1800" dirty="0" smtClean="0"/>
              <a:t>。</a:t>
            </a:r>
            <a:endParaRPr lang="zh-CN" altLang="zh-CN" sz="1800" dirty="0"/>
          </a:p>
        </p:txBody>
      </p:sp>
    </p:spTree>
    <p:extLst>
      <p:ext uri="{BB962C8B-B14F-4D97-AF65-F5344CB8AC3E}">
        <p14:creationId xmlns:p14="http://schemas.microsoft.com/office/powerpoint/2010/main" val="2899016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
        <p:nvSpPr>
          <p:cNvPr id="3" name="矩形 2"/>
          <p:cNvSpPr/>
          <p:nvPr/>
        </p:nvSpPr>
        <p:spPr>
          <a:xfrm>
            <a:off x="996134" y="958298"/>
            <a:ext cx="4271490"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”头文件中添加声明：</a:t>
            </a:r>
          </a:p>
        </p:txBody>
      </p:sp>
      <p:sp>
        <p:nvSpPr>
          <p:cNvPr id="4" name="圆角矩形 3"/>
          <p:cNvSpPr/>
          <p:nvPr/>
        </p:nvSpPr>
        <p:spPr>
          <a:xfrm>
            <a:off x="1136845" y="1381616"/>
            <a:ext cx="9562823" cy="970478"/>
          </a:xfrm>
          <a:prstGeom prst="roundRect">
            <a:avLst/>
          </a:prstGeom>
          <a:solidFill>
            <a:srgbClr val="DDDDDD"/>
          </a:solidFill>
        </p:spPr>
        <p:txBody>
          <a:bodyPr wrap="square">
            <a:spAutoFit/>
          </a:bodyPr>
          <a:lstStyle/>
          <a:p>
            <a:r>
              <a:rPr lang="en-US" altLang="zh-CN" dirty="0"/>
              <a:t>public:</a:t>
            </a:r>
            <a:endParaRPr lang="zh-CN" altLang="zh-CN" dirty="0"/>
          </a:p>
          <a:p>
            <a:r>
              <a:rPr lang="en-US" altLang="zh-CN" dirty="0"/>
              <a:t>	...</a:t>
            </a:r>
            <a:endParaRPr lang="zh-CN" altLang="zh-CN" dirty="0"/>
          </a:p>
          <a:p>
            <a:r>
              <a:rPr lang="en-US" altLang="zh-CN" dirty="0"/>
              <a:t>    </a:t>
            </a:r>
            <a:r>
              <a:rPr lang="en-US" altLang="zh-CN" dirty="0" err="1"/>
              <a:t>bool</a:t>
            </a:r>
            <a:r>
              <a:rPr lang="en-US" altLang="zh-CN" dirty="0"/>
              <a:t> </a:t>
            </a:r>
            <a:r>
              <a:rPr lang="en-US" altLang="zh-CN" dirty="0" err="1"/>
              <a:t>loadDoc</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docName</a:t>
            </a:r>
            <a:r>
              <a:rPr lang="en-US" altLang="zh-CN" dirty="0"/>
              <a:t>);			//</a:t>
            </a:r>
            <a:r>
              <a:rPr lang="zh-CN" altLang="zh-CN" dirty="0"/>
              <a:t>加载文档内容</a:t>
            </a:r>
          </a:p>
        </p:txBody>
      </p:sp>
    </p:spTree>
    <p:extLst>
      <p:ext uri="{BB962C8B-B14F-4D97-AF65-F5344CB8AC3E}">
        <p14:creationId xmlns:p14="http://schemas.microsoft.com/office/powerpoint/2010/main" val="2535321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8413" y="922672"/>
            <a:ext cx="2786340" cy="353943"/>
          </a:xfrm>
          <a:prstGeom prst="rect">
            <a:avLst/>
          </a:prstGeom>
        </p:spPr>
        <p:txBody>
          <a:bodyPr wrap="none">
            <a:spAutoFit/>
          </a:bodyPr>
          <a:lstStyle/>
          <a:p>
            <a:r>
              <a:rPr lang="en-US" altLang="zh-CN" dirty="0" err="1"/>
              <a:t>loadDoc</a:t>
            </a:r>
            <a:r>
              <a:rPr lang="en-US" altLang="zh-CN" dirty="0"/>
              <a:t>()</a:t>
            </a:r>
            <a:r>
              <a:rPr lang="zh-CN" altLang="zh-CN" dirty="0"/>
              <a:t>方法的代码如下：</a:t>
            </a:r>
          </a:p>
        </p:txBody>
      </p:sp>
      <p:sp>
        <p:nvSpPr>
          <p:cNvPr id="3" name="TextBox 2"/>
          <p:cNvSpPr txBox="1"/>
          <p:nvPr/>
        </p:nvSpPr>
        <p:spPr>
          <a:xfrm>
            <a:off x="1198413" y="1255215"/>
            <a:ext cx="9548756" cy="5960864"/>
          </a:xfrm>
          <a:prstGeom prst="roundRect">
            <a:avLst>
              <a:gd name="adj" fmla="val 4186"/>
            </a:avLst>
          </a:prstGeom>
          <a:solidFill>
            <a:srgbClr val="DDDDDD"/>
          </a:solidFill>
        </p:spPr>
        <p:txBody>
          <a:bodyPr wrap="square" rtlCol="0">
            <a:spAutoFit/>
          </a:bodyPr>
          <a:lstStyle/>
          <a:p>
            <a:r>
              <a:rPr lang="en-US" altLang="zh-CN" dirty="0" err="1"/>
              <a:t>bool</a:t>
            </a:r>
            <a:r>
              <a:rPr lang="en-US" altLang="zh-CN" dirty="0"/>
              <a:t> </a:t>
            </a:r>
            <a:r>
              <a:rPr lang="en-US" altLang="zh-CN" dirty="0" err="1"/>
              <a:t>MyChildWnd</a:t>
            </a:r>
            <a:r>
              <a:rPr lang="en-US" altLang="zh-CN" dirty="0"/>
              <a:t>::</a:t>
            </a:r>
            <a:r>
              <a:rPr lang="en-US" altLang="zh-CN" dirty="0" err="1"/>
              <a:t>loadDoc</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docName</a:t>
            </a:r>
            <a:r>
              <a:rPr lang="en-US" altLang="zh-CN" dirty="0"/>
              <a:t>)</a:t>
            </a:r>
            <a:endParaRPr lang="zh-CN" altLang="zh-CN" dirty="0"/>
          </a:p>
          <a:p>
            <a:r>
              <a:rPr lang="en-US" altLang="zh-CN" dirty="0"/>
              <a:t>{</a:t>
            </a:r>
            <a:endParaRPr lang="zh-CN" altLang="zh-CN" dirty="0"/>
          </a:p>
          <a:p>
            <a:r>
              <a:rPr lang="en-US" altLang="zh-CN" dirty="0"/>
              <a:t>    if(!</a:t>
            </a:r>
            <a:r>
              <a:rPr lang="en-US" altLang="zh-CN" dirty="0" err="1"/>
              <a:t>docName.isEmpty</a:t>
            </a:r>
            <a:r>
              <a:rPr lang="en-US" altLang="zh-CN" dirty="0"/>
              <a:t>())</a:t>
            </a:r>
            <a:endParaRPr lang="zh-CN" altLang="zh-CN" dirty="0"/>
          </a:p>
          <a:p>
            <a:r>
              <a:rPr lang="en-US" altLang="zh-CN" dirty="0"/>
              <a:t>    {</a:t>
            </a:r>
            <a:endParaRPr lang="zh-CN" altLang="zh-CN" dirty="0"/>
          </a:p>
          <a:p>
            <a:r>
              <a:rPr lang="en-US" altLang="zh-CN" dirty="0"/>
              <a:t>        if(!</a:t>
            </a:r>
            <a:r>
              <a:rPr lang="en-US" altLang="zh-CN" dirty="0" err="1"/>
              <a:t>QFile</a:t>
            </a:r>
            <a:r>
              <a:rPr lang="en-US" altLang="zh-CN" dirty="0"/>
              <a:t>::exists(</a:t>
            </a:r>
            <a:r>
              <a:rPr lang="en-US" altLang="zh-CN" dirty="0" err="1"/>
              <a:t>docName</a:t>
            </a:r>
            <a:r>
              <a:rPr lang="en-US" altLang="zh-CN" dirty="0"/>
              <a:t>))return false;</a:t>
            </a:r>
            <a:endParaRPr lang="zh-CN" altLang="zh-CN" dirty="0"/>
          </a:p>
          <a:p>
            <a:r>
              <a:rPr lang="en-US" altLang="zh-CN" dirty="0"/>
              <a:t>        </a:t>
            </a:r>
            <a:r>
              <a:rPr lang="en-US" altLang="zh-CN" dirty="0" err="1"/>
              <a:t>QFile</a:t>
            </a:r>
            <a:r>
              <a:rPr lang="en-US" altLang="zh-CN" dirty="0"/>
              <a:t> doc(</a:t>
            </a:r>
            <a:r>
              <a:rPr lang="en-US" altLang="zh-CN" dirty="0" err="1"/>
              <a:t>docName</a:t>
            </a:r>
            <a:r>
              <a:rPr lang="en-US" altLang="zh-CN" dirty="0"/>
              <a:t>);</a:t>
            </a:r>
            <a:endParaRPr lang="zh-CN" altLang="zh-CN" dirty="0"/>
          </a:p>
          <a:p>
            <a:r>
              <a:rPr lang="en-US" altLang="zh-CN" dirty="0"/>
              <a:t>        if(!</a:t>
            </a:r>
            <a:r>
              <a:rPr lang="en-US" altLang="zh-CN" dirty="0" err="1"/>
              <a:t>doc.open</a:t>
            </a:r>
            <a:r>
              <a:rPr lang="en-US" altLang="zh-CN" dirty="0"/>
              <a:t>(</a:t>
            </a:r>
            <a:r>
              <a:rPr lang="en-US" altLang="zh-CN" dirty="0" err="1"/>
              <a:t>QFile</a:t>
            </a:r>
            <a:r>
              <a:rPr lang="en-US" altLang="zh-CN" dirty="0"/>
              <a:t>::</a:t>
            </a:r>
            <a:r>
              <a:rPr lang="en-US" altLang="zh-CN" dirty="0" err="1"/>
              <a:t>ReadOnly</a:t>
            </a:r>
            <a:r>
              <a:rPr lang="en-US" altLang="zh-CN" dirty="0"/>
              <a:t>))return false;</a:t>
            </a:r>
            <a:endParaRPr lang="zh-CN" altLang="zh-CN" dirty="0"/>
          </a:p>
          <a:p>
            <a:r>
              <a:rPr lang="en-US" altLang="zh-CN" dirty="0"/>
              <a:t>        </a:t>
            </a:r>
            <a:r>
              <a:rPr lang="en-US" altLang="zh-CN" dirty="0" err="1"/>
              <a:t>QByteArray</a:t>
            </a:r>
            <a:r>
              <a:rPr lang="en-US" altLang="zh-CN" dirty="0"/>
              <a:t> text = </a:t>
            </a:r>
            <a:r>
              <a:rPr lang="en-US" altLang="zh-CN" dirty="0" err="1"/>
              <a:t>doc.readAll</a:t>
            </a:r>
            <a:r>
              <a:rPr lang="en-US" altLang="zh-CN" dirty="0"/>
              <a:t>();</a:t>
            </a:r>
            <a:endParaRPr lang="zh-CN" altLang="zh-CN" dirty="0"/>
          </a:p>
          <a:p>
            <a:r>
              <a:rPr lang="en-US" altLang="zh-CN" dirty="0"/>
              <a:t>        </a:t>
            </a:r>
            <a:r>
              <a:rPr lang="en-US" altLang="zh-CN" dirty="0" err="1"/>
              <a:t>QTextCodec</a:t>
            </a:r>
            <a:r>
              <a:rPr lang="en-US" altLang="zh-CN" dirty="0"/>
              <a:t> *</a:t>
            </a:r>
            <a:r>
              <a:rPr lang="en-US" altLang="zh-CN" dirty="0" err="1"/>
              <a:t>text_codec</a:t>
            </a:r>
            <a:r>
              <a:rPr lang="en-US" altLang="zh-CN" dirty="0"/>
              <a:t> = </a:t>
            </a:r>
            <a:r>
              <a:rPr lang="en-US" altLang="zh-CN" dirty="0" err="1"/>
              <a:t>Qt</a:t>
            </a:r>
            <a:r>
              <a:rPr lang="en-US" altLang="zh-CN" dirty="0"/>
              <a:t>::</a:t>
            </a:r>
            <a:r>
              <a:rPr lang="en-US" altLang="zh-CN" dirty="0" err="1"/>
              <a:t>codecForHtml</a:t>
            </a:r>
            <a:r>
              <a:rPr lang="en-US" altLang="zh-CN" dirty="0"/>
              <a:t>(text);</a:t>
            </a:r>
            <a:endParaRPr lang="zh-CN" altLang="zh-CN" dirty="0"/>
          </a:p>
          <a:p>
            <a:r>
              <a:rPr lang="en-US" altLang="zh-CN" dirty="0"/>
              <a:t>        </a:t>
            </a:r>
            <a:r>
              <a:rPr lang="en-US" altLang="zh-CN" dirty="0" err="1"/>
              <a:t>QString</a:t>
            </a:r>
            <a:r>
              <a:rPr lang="en-US" altLang="zh-CN" dirty="0"/>
              <a:t> </a:t>
            </a:r>
            <a:r>
              <a:rPr lang="en-US" altLang="zh-CN" dirty="0" err="1"/>
              <a:t>str</a:t>
            </a:r>
            <a:r>
              <a:rPr lang="en-US" altLang="zh-CN" dirty="0"/>
              <a:t> = </a:t>
            </a:r>
            <a:r>
              <a:rPr lang="en-US" altLang="zh-CN" dirty="0" err="1"/>
              <a:t>text_codec</a:t>
            </a:r>
            <a:r>
              <a:rPr lang="en-US" altLang="zh-CN" dirty="0"/>
              <a:t>-&gt;</a:t>
            </a:r>
            <a:r>
              <a:rPr lang="en-US" altLang="zh-CN" dirty="0" err="1"/>
              <a:t>toUnicode</a:t>
            </a:r>
            <a:r>
              <a:rPr lang="en-US" altLang="zh-CN" dirty="0"/>
              <a:t>(text);</a:t>
            </a:r>
            <a:endParaRPr lang="zh-CN" altLang="zh-CN" dirty="0"/>
          </a:p>
          <a:p>
            <a:r>
              <a:rPr lang="en-US" altLang="zh-CN" dirty="0"/>
              <a:t>        if(</a:t>
            </a:r>
            <a:r>
              <a:rPr lang="en-US" altLang="zh-CN" dirty="0" err="1"/>
              <a:t>Qt</a:t>
            </a:r>
            <a:r>
              <a:rPr lang="en-US" altLang="zh-CN" dirty="0"/>
              <a:t>::</a:t>
            </a:r>
            <a:r>
              <a:rPr lang="en-US" altLang="zh-CN" dirty="0" err="1"/>
              <a:t>mightBeRichText</a:t>
            </a:r>
            <a:r>
              <a:rPr lang="en-US" altLang="zh-CN" dirty="0"/>
              <a:t>(</a:t>
            </a:r>
            <a:r>
              <a:rPr lang="en-US" altLang="zh-CN" dirty="0" err="1"/>
              <a:t>str</a:t>
            </a:r>
            <a:r>
              <a:rPr lang="en-US" altLang="zh-CN" dirty="0"/>
              <a:t>))</a:t>
            </a:r>
            <a:endParaRPr lang="zh-CN" altLang="zh-CN" dirty="0"/>
          </a:p>
          <a:p>
            <a:r>
              <a:rPr lang="en-US" altLang="zh-CN" dirty="0"/>
              <a:t>        {</a:t>
            </a:r>
            <a:endParaRPr lang="zh-CN" altLang="zh-CN" dirty="0"/>
          </a:p>
          <a:p>
            <a:r>
              <a:rPr lang="en-US" altLang="zh-CN" dirty="0"/>
              <a:t>            this-&gt;</a:t>
            </a:r>
            <a:r>
              <a:rPr lang="en-US" altLang="zh-CN" dirty="0" err="1"/>
              <a:t>setHtml</a:t>
            </a:r>
            <a:r>
              <a:rPr lang="en-US" altLang="zh-CN" dirty="0"/>
              <a:t>(</a:t>
            </a:r>
            <a:r>
              <a:rPr lang="en-US" altLang="zh-CN" dirty="0" err="1"/>
              <a:t>str</a:t>
            </a:r>
            <a:r>
              <a:rPr lang="en-US" altLang="zh-CN" dirty="0"/>
              <a:t>);</a:t>
            </a:r>
            <a:endParaRPr lang="zh-CN" altLang="zh-CN" dirty="0"/>
          </a:p>
          <a:p>
            <a:r>
              <a:rPr lang="en-US" altLang="zh-CN" dirty="0"/>
              <a:t>        } else {</a:t>
            </a:r>
            <a:endParaRPr lang="zh-CN" altLang="zh-CN" dirty="0"/>
          </a:p>
          <a:p>
            <a:r>
              <a:rPr lang="en-US" altLang="zh-CN" dirty="0"/>
              <a:t>            </a:t>
            </a:r>
            <a:r>
              <a:rPr lang="en-US" altLang="zh-CN" dirty="0" err="1"/>
              <a:t>str</a:t>
            </a:r>
            <a:r>
              <a:rPr lang="en-US" altLang="zh-CN" dirty="0"/>
              <a:t> = </a:t>
            </a:r>
            <a:r>
              <a:rPr lang="en-US" altLang="zh-CN" dirty="0" err="1"/>
              <a:t>QString</a:t>
            </a:r>
            <a:r>
              <a:rPr lang="en-US" altLang="zh-CN" dirty="0"/>
              <a:t>::fromLocal8Bit(text);</a:t>
            </a:r>
            <a:endParaRPr lang="zh-CN" altLang="zh-CN" dirty="0"/>
          </a:p>
          <a:p>
            <a:r>
              <a:rPr lang="en-US" altLang="zh-CN" dirty="0"/>
              <a:t>            this-&gt;</a:t>
            </a:r>
            <a:r>
              <a:rPr lang="en-US" altLang="zh-CN" dirty="0" err="1"/>
              <a:t>setPlainText</a:t>
            </a:r>
            <a:r>
              <a:rPr lang="en-US" altLang="zh-CN" dirty="0"/>
              <a:t>(</a:t>
            </a:r>
            <a:r>
              <a:rPr lang="en-US" altLang="zh-CN" dirty="0" err="1"/>
              <a:t>str</a:t>
            </a:r>
            <a:r>
              <a:rPr lang="en-US" altLang="zh-CN" dirty="0"/>
              <a:t>);</a:t>
            </a:r>
            <a:endParaRPr lang="zh-CN" altLang="zh-CN" dirty="0"/>
          </a:p>
          <a:p>
            <a:r>
              <a:rPr lang="en-US" altLang="zh-CN" dirty="0"/>
              <a:t>        }</a:t>
            </a:r>
            <a:endParaRPr lang="zh-CN" altLang="zh-CN" dirty="0"/>
          </a:p>
          <a:p>
            <a:r>
              <a:rPr lang="en-US" altLang="zh-CN" dirty="0"/>
              <a:t>        </a:t>
            </a:r>
            <a:r>
              <a:rPr lang="en-US" altLang="zh-CN" dirty="0" err="1"/>
              <a:t>setCurDoc</a:t>
            </a:r>
            <a:r>
              <a:rPr lang="en-US" altLang="zh-CN" dirty="0"/>
              <a:t>(</a:t>
            </a:r>
            <a:r>
              <a:rPr lang="en-US" altLang="zh-CN" dirty="0" err="1"/>
              <a:t>docName</a:t>
            </a:r>
            <a:r>
              <a:rPr lang="en-US" altLang="zh-CN" dirty="0"/>
              <a:t>);</a:t>
            </a:r>
            <a:endParaRPr lang="zh-CN" altLang="zh-CN" dirty="0"/>
          </a:p>
          <a:p>
            <a:r>
              <a:rPr lang="en-US" altLang="zh-CN" dirty="0"/>
              <a:t>        connect(document(),SIGNAL(</a:t>
            </a:r>
            <a:r>
              <a:rPr lang="en-US" altLang="zh-CN" dirty="0" err="1"/>
              <a:t>contentsChanged</a:t>
            </a:r>
            <a:r>
              <a:rPr lang="en-US" altLang="zh-CN" dirty="0"/>
              <a:t>()),</a:t>
            </a:r>
            <a:r>
              <a:rPr lang="en-US" altLang="zh-CN" dirty="0" err="1"/>
              <a:t>this,SLOT</a:t>
            </a:r>
            <a:r>
              <a:rPr lang="en-US" altLang="zh-CN" dirty="0"/>
              <a:t>(</a:t>
            </a:r>
            <a:r>
              <a:rPr lang="en-US" altLang="zh-CN" dirty="0" err="1"/>
              <a:t>docBeModified</a:t>
            </a:r>
            <a:r>
              <a:rPr lang="en-US" altLang="zh-CN" dirty="0"/>
              <a:t>()));</a:t>
            </a:r>
            <a:endParaRPr lang="zh-CN" altLang="zh-CN" dirty="0"/>
          </a:p>
          <a:p>
            <a:r>
              <a:rPr lang="en-US" altLang="zh-CN" dirty="0"/>
              <a:t>        return true;</a:t>
            </a:r>
            <a:endParaRPr lang="zh-CN" altLang="zh-CN" dirty="0"/>
          </a:p>
          <a:p>
            <a:r>
              <a:rPr lang="en-US" altLang="zh-CN" dirty="0"/>
              <a:t>    }</a:t>
            </a:r>
            <a:endParaRPr lang="zh-CN" altLang="zh-CN" dirty="0"/>
          </a:p>
          <a:p>
            <a:r>
              <a:rPr lang="en-US" altLang="zh-CN" dirty="0" smtClean="0"/>
              <a:t>}</a:t>
            </a:r>
          </a:p>
        </p:txBody>
      </p:sp>
      <p:sp>
        <p:nvSpPr>
          <p:cNvPr id="4" name="矩形 3"/>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Tree>
    <p:extLst>
      <p:ext uri="{BB962C8B-B14F-4D97-AF65-F5344CB8AC3E}">
        <p14:creationId xmlns:p14="http://schemas.microsoft.com/office/powerpoint/2010/main" val="2171430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
        <p:nvSpPr>
          <p:cNvPr id="3" name="TextBox 2"/>
          <p:cNvSpPr txBox="1"/>
          <p:nvPr/>
        </p:nvSpPr>
        <p:spPr>
          <a:xfrm>
            <a:off x="890649" y="1033153"/>
            <a:ext cx="10343408" cy="369332"/>
          </a:xfrm>
          <a:prstGeom prst="rect">
            <a:avLst/>
          </a:prstGeom>
          <a:noFill/>
        </p:spPr>
        <p:txBody>
          <a:bodyPr wrap="square" rtlCol="0">
            <a:spAutoFit/>
          </a:bodyPr>
          <a:lstStyle/>
          <a:p>
            <a:r>
              <a:rPr lang="zh-CN" altLang="zh-CN" sz="1800" dirty="0"/>
              <a:t>以上程序在读取文件完成后接着调用</a:t>
            </a:r>
            <a:r>
              <a:rPr lang="en-US" altLang="zh-CN" sz="1800" dirty="0" err="1"/>
              <a:t>setCurDoc</a:t>
            </a:r>
            <a:r>
              <a:rPr lang="en-US" altLang="zh-CN" sz="1800" dirty="0"/>
              <a:t>()</a:t>
            </a:r>
            <a:r>
              <a:rPr lang="zh-CN" altLang="zh-CN" sz="1800" dirty="0"/>
              <a:t>方法设置文档窗口状态，下面是该方法的方法体</a:t>
            </a:r>
            <a:r>
              <a:rPr lang="zh-CN" altLang="zh-CN" sz="1800" dirty="0" smtClean="0"/>
              <a:t>：</a:t>
            </a:r>
            <a:endParaRPr lang="zh-CN" altLang="zh-CN" sz="1800" dirty="0"/>
          </a:p>
        </p:txBody>
      </p:sp>
      <p:sp>
        <p:nvSpPr>
          <p:cNvPr id="4" name="TextBox 3"/>
          <p:cNvSpPr txBox="1"/>
          <p:nvPr/>
        </p:nvSpPr>
        <p:spPr>
          <a:xfrm>
            <a:off x="1136845" y="1531917"/>
            <a:ext cx="9491571" cy="2417683"/>
          </a:xfrm>
          <a:prstGeom prst="roundRect">
            <a:avLst>
              <a:gd name="adj" fmla="val 10282"/>
            </a:avLst>
          </a:prstGeom>
          <a:solidFill>
            <a:srgbClr val="DDDDDD"/>
          </a:solidFill>
        </p:spPr>
        <p:txBody>
          <a:bodyPr wrap="square" rtlCol="0">
            <a:spAutoFit/>
          </a:bodyPr>
          <a:lstStyle/>
          <a:p>
            <a:r>
              <a:rPr lang="en-US" altLang="zh-CN" dirty="0"/>
              <a:t>void </a:t>
            </a:r>
            <a:r>
              <a:rPr lang="en-US" altLang="zh-CN" dirty="0" err="1"/>
              <a:t>MyChildWnd</a:t>
            </a:r>
            <a:r>
              <a:rPr lang="en-US" altLang="zh-CN" dirty="0"/>
              <a:t>::</a:t>
            </a:r>
            <a:r>
              <a:rPr lang="en-US" altLang="zh-CN" dirty="0" err="1"/>
              <a:t>setCurDoc</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docName</a:t>
            </a:r>
            <a:r>
              <a:rPr lang="en-US" altLang="zh-CN" dirty="0"/>
              <a:t>)</a:t>
            </a:r>
            <a:endParaRPr lang="zh-CN" altLang="zh-CN" dirty="0"/>
          </a:p>
          <a:p>
            <a:r>
              <a:rPr lang="en-US" altLang="zh-CN" dirty="0"/>
              <a:t>{</a:t>
            </a:r>
            <a:endParaRPr lang="zh-CN" altLang="zh-CN" dirty="0"/>
          </a:p>
          <a:p>
            <a:r>
              <a:rPr lang="en-US" altLang="zh-CN" dirty="0"/>
              <a:t>    </a:t>
            </a:r>
            <a:r>
              <a:rPr lang="en-US" altLang="zh-CN" dirty="0" err="1"/>
              <a:t>myCurDocPath</a:t>
            </a:r>
            <a:r>
              <a:rPr lang="en-US" altLang="zh-CN" dirty="0"/>
              <a:t> = </a:t>
            </a:r>
            <a:r>
              <a:rPr lang="en-US" altLang="zh-CN" dirty="0" err="1"/>
              <a:t>QFileInfo</a:t>
            </a:r>
            <a:r>
              <a:rPr lang="en-US" altLang="zh-CN" dirty="0"/>
              <a:t>(</a:t>
            </a:r>
            <a:r>
              <a:rPr lang="en-US" altLang="zh-CN" dirty="0" err="1"/>
              <a:t>docName</a:t>
            </a:r>
            <a:r>
              <a:rPr lang="en-US" altLang="zh-CN" dirty="0"/>
              <a:t>).</a:t>
            </a:r>
            <a:r>
              <a:rPr lang="en-US" altLang="zh-CN" dirty="0" err="1"/>
              <a:t>canonicalFilePath</a:t>
            </a:r>
            <a:r>
              <a:rPr lang="en-US" altLang="zh-CN" dirty="0"/>
              <a:t>();</a:t>
            </a:r>
            <a:endParaRPr lang="zh-CN" altLang="zh-CN" dirty="0"/>
          </a:p>
          <a:p>
            <a:r>
              <a:rPr lang="en-US" altLang="zh-CN" dirty="0"/>
              <a:t>    </a:t>
            </a:r>
            <a:r>
              <a:rPr lang="en-US" altLang="zh-CN" dirty="0" err="1"/>
              <a:t>beSaved</a:t>
            </a:r>
            <a:r>
              <a:rPr lang="en-US" altLang="zh-CN" dirty="0"/>
              <a:t> = true;						</a:t>
            </a:r>
            <a:r>
              <a:rPr lang="en-US" altLang="zh-CN" dirty="0" smtClean="0"/>
              <a:t>//</a:t>
            </a:r>
            <a:r>
              <a:rPr lang="zh-CN" altLang="zh-CN" dirty="0"/>
              <a:t>文档已经被保存过</a:t>
            </a:r>
          </a:p>
          <a:p>
            <a:r>
              <a:rPr lang="en-US" altLang="zh-CN" dirty="0"/>
              <a:t>    document()-&gt;</a:t>
            </a:r>
            <a:r>
              <a:rPr lang="en-US" altLang="zh-CN" dirty="0" err="1"/>
              <a:t>setModified</a:t>
            </a:r>
            <a:r>
              <a:rPr lang="en-US" altLang="zh-CN" dirty="0"/>
              <a:t>(false);				//</a:t>
            </a:r>
            <a:r>
              <a:rPr lang="zh-CN" altLang="zh-CN" dirty="0"/>
              <a:t>文档未被改动</a:t>
            </a:r>
          </a:p>
          <a:p>
            <a:r>
              <a:rPr lang="en-US" altLang="zh-CN" dirty="0"/>
              <a:t>    </a:t>
            </a:r>
            <a:r>
              <a:rPr lang="en-US" altLang="zh-CN" dirty="0" err="1"/>
              <a:t>setWindowModified</a:t>
            </a:r>
            <a:r>
              <a:rPr lang="en-US" altLang="zh-CN" dirty="0"/>
              <a:t>(false);					//</a:t>
            </a:r>
            <a:r>
              <a:rPr lang="zh-CN" altLang="zh-CN" dirty="0"/>
              <a:t>窗口不显示被改动标识</a:t>
            </a:r>
          </a:p>
          <a:p>
            <a:r>
              <a:rPr lang="en-US" altLang="zh-CN" dirty="0"/>
              <a:t>    </a:t>
            </a:r>
            <a:r>
              <a:rPr lang="en-US" altLang="zh-CN" dirty="0" err="1"/>
              <a:t>setWindowTitle</a:t>
            </a:r>
            <a:r>
              <a:rPr lang="en-US" altLang="zh-CN" dirty="0"/>
              <a:t>(</a:t>
            </a:r>
            <a:r>
              <a:rPr lang="en-US" altLang="zh-CN" dirty="0" err="1"/>
              <a:t>getCurDocName</a:t>
            </a:r>
            <a:r>
              <a:rPr lang="en-US" altLang="zh-CN" dirty="0"/>
              <a:t>() + "[*]");	</a:t>
            </a:r>
            <a:r>
              <a:rPr lang="en-US" altLang="zh-CN" dirty="0" smtClean="0"/>
              <a:t>		//</a:t>
            </a:r>
            <a:r>
              <a:rPr lang="zh-CN" altLang="zh-CN" dirty="0"/>
              <a:t>设置文档名为子窗口标题</a:t>
            </a:r>
          </a:p>
          <a:p>
            <a:r>
              <a:rPr lang="en-US" altLang="zh-CN" dirty="0" smtClean="0"/>
              <a:t>}</a:t>
            </a:r>
            <a:endParaRPr lang="zh-CN" altLang="zh-CN" dirty="0"/>
          </a:p>
        </p:txBody>
      </p:sp>
      <p:sp>
        <p:nvSpPr>
          <p:cNvPr id="5" name="矩形 4"/>
          <p:cNvSpPr/>
          <p:nvPr/>
        </p:nvSpPr>
        <p:spPr>
          <a:xfrm>
            <a:off x="654525" y="4091420"/>
            <a:ext cx="10353901" cy="615553"/>
          </a:xfrm>
          <a:prstGeom prst="rect">
            <a:avLst/>
          </a:prstGeom>
        </p:spPr>
        <p:txBody>
          <a:bodyPr wrap="square">
            <a:spAutoFit/>
          </a:bodyPr>
          <a:lstStyle/>
          <a:p>
            <a:pPr indent="450850" latinLnBrk="1"/>
            <a:r>
              <a:rPr lang="zh-CN" altLang="zh-CN" b="1" dirty="0"/>
              <a:t>其中，</a:t>
            </a:r>
            <a:r>
              <a:rPr lang="en-US" altLang="zh-CN" dirty="0" err="1"/>
              <a:t>canonicalFilePath</a:t>
            </a:r>
            <a:r>
              <a:rPr lang="en-US" altLang="zh-CN" dirty="0"/>
              <a:t>()</a:t>
            </a:r>
            <a:r>
              <a:rPr lang="zh-CN" altLang="zh-CN" dirty="0"/>
              <a:t>可以除去路径中的符号链接（如“</a:t>
            </a:r>
            <a:r>
              <a:rPr lang="en-US" altLang="zh-CN" dirty="0"/>
              <a:t>.</a:t>
            </a:r>
            <a:r>
              <a:rPr lang="zh-CN" altLang="zh-CN" dirty="0"/>
              <a:t>”和“</a:t>
            </a:r>
            <a:r>
              <a:rPr lang="en-US" altLang="zh-CN" dirty="0"/>
              <a:t>..</a:t>
            </a:r>
            <a:r>
              <a:rPr lang="zh-CN" altLang="zh-CN" dirty="0"/>
              <a:t>”等），它将所载入文档的路径保存到全局变量</a:t>
            </a:r>
            <a:r>
              <a:rPr lang="en-US" altLang="zh-CN" dirty="0" err="1"/>
              <a:t>myCurDocPath</a:t>
            </a:r>
            <a:r>
              <a:rPr lang="zh-CN" altLang="zh-CN" dirty="0"/>
              <a:t>中，然后进行一些状态的设置。</a:t>
            </a:r>
          </a:p>
        </p:txBody>
      </p:sp>
    </p:spTree>
    <p:extLst>
      <p:ext uri="{BB962C8B-B14F-4D97-AF65-F5344CB8AC3E}">
        <p14:creationId xmlns:p14="http://schemas.microsoft.com/office/powerpoint/2010/main" val="2900580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矩形 2"/>
          <p:cNvSpPr/>
          <p:nvPr/>
        </p:nvSpPr>
        <p:spPr>
          <a:xfrm>
            <a:off x="1226596" y="958298"/>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4" name="TextBox 3"/>
          <p:cNvSpPr txBox="1"/>
          <p:nvPr/>
        </p:nvSpPr>
        <p:spPr>
          <a:xfrm>
            <a:off x="1318161" y="1484416"/>
            <a:ext cx="9464634" cy="1259919"/>
          </a:xfrm>
          <a:prstGeom prst="roundRect">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void </a:t>
            </a:r>
            <a:r>
              <a:rPr lang="en-US" altLang="zh-CN" dirty="0" err="1"/>
              <a:t>docOpen</a:t>
            </a:r>
            <a:r>
              <a:rPr lang="en-US" altLang="zh-CN" dirty="0"/>
              <a:t>();			//</a:t>
            </a:r>
            <a:r>
              <a:rPr lang="zh-CN" altLang="zh-CN" dirty="0"/>
              <a:t>打开</a:t>
            </a:r>
            <a:r>
              <a:rPr lang="zh-CN" altLang="zh-CN" dirty="0" smtClean="0"/>
              <a:t>文档</a:t>
            </a:r>
            <a:endParaRPr lang="zh-CN" altLang="zh-CN" dirty="0"/>
          </a:p>
        </p:txBody>
      </p:sp>
      <p:sp>
        <p:nvSpPr>
          <p:cNvPr id="5" name="矩形 4"/>
          <p:cNvSpPr/>
          <p:nvPr/>
        </p:nvSpPr>
        <p:spPr>
          <a:xfrm>
            <a:off x="1226596" y="2846475"/>
            <a:ext cx="2262158" cy="369332"/>
          </a:xfrm>
          <a:prstGeom prst="rect">
            <a:avLst/>
          </a:prstGeom>
        </p:spPr>
        <p:txBody>
          <a:bodyPr wrap="none">
            <a:spAutoFit/>
          </a:bodyPr>
          <a:lstStyle/>
          <a:p>
            <a:r>
              <a:rPr lang="zh-CN" altLang="zh-CN" sz="1800" dirty="0">
                <a:hlinkClick r:id="rId2" action="ppaction://hlinkfile"/>
              </a:rPr>
              <a:t>实现该方法的</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spTree>
    <p:extLst>
      <p:ext uri="{BB962C8B-B14F-4D97-AF65-F5344CB8AC3E}">
        <p14:creationId xmlns:p14="http://schemas.microsoft.com/office/powerpoint/2010/main" val="387209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矩形 2"/>
          <p:cNvSpPr/>
          <p:nvPr/>
        </p:nvSpPr>
        <p:spPr>
          <a:xfrm>
            <a:off x="1136845" y="1005623"/>
            <a:ext cx="9634074" cy="369332"/>
          </a:xfrm>
          <a:prstGeom prst="rect">
            <a:avLst/>
          </a:prstGeom>
        </p:spPr>
        <p:txBody>
          <a:bodyPr wrap="square">
            <a:spAutoFit/>
          </a:bodyPr>
          <a:lstStyle/>
          <a:p>
            <a:r>
              <a:rPr lang="zh-CN" altLang="zh-CN" sz="1800" dirty="0"/>
              <a:t>这里遍历查找过程用到一个</a:t>
            </a:r>
            <a:r>
              <a:rPr lang="en-US" altLang="zh-CN" sz="1800" dirty="0" err="1"/>
              <a:t>findChildWnd</a:t>
            </a:r>
            <a:r>
              <a:rPr lang="en-US" altLang="zh-CN" sz="1800" dirty="0"/>
              <a:t>()</a:t>
            </a:r>
            <a:r>
              <a:rPr lang="zh-CN" altLang="zh-CN" sz="1800" dirty="0"/>
              <a:t>方法，在“</a:t>
            </a:r>
            <a:r>
              <a:rPr lang="en-US" altLang="zh-CN" sz="1800" dirty="0" err="1"/>
              <a:t>mainwindow.h</a:t>
            </a:r>
            <a:r>
              <a:rPr lang="zh-CN" altLang="zh-CN" sz="1800" dirty="0"/>
              <a:t>”头文件中有它的声明：</a:t>
            </a:r>
          </a:p>
        </p:txBody>
      </p:sp>
      <p:sp>
        <p:nvSpPr>
          <p:cNvPr id="4" name="TextBox 3"/>
          <p:cNvSpPr txBox="1"/>
          <p:nvPr/>
        </p:nvSpPr>
        <p:spPr>
          <a:xfrm>
            <a:off x="1270660" y="1460665"/>
            <a:ext cx="9500259" cy="1204853"/>
          </a:xfrm>
          <a:prstGeom prst="roundRect">
            <a:avLst>
              <a:gd name="adj" fmla="val 10855"/>
            </a:avLst>
          </a:prstGeom>
          <a:solidFill>
            <a:srgbClr val="DDDDDD"/>
          </a:solidFill>
        </p:spPr>
        <p:txBody>
          <a:bodyPr wrap="square" rtlCol="0">
            <a:spAutoFit/>
          </a:bodyPr>
          <a:lstStyle/>
          <a:p>
            <a:pPr latinLnBrk="1"/>
            <a:r>
              <a:rPr lang="en-US" altLang="zh-CN" dirty="0"/>
              <a:t>private:</a:t>
            </a:r>
            <a:endParaRPr lang="zh-CN" altLang="zh-CN" dirty="0"/>
          </a:p>
          <a:p>
            <a:pPr latinLnBrk="1"/>
            <a:r>
              <a:rPr lang="en-US" altLang="zh-CN" dirty="0"/>
              <a:t>    </a:t>
            </a:r>
            <a:r>
              <a:rPr lang="en-US" altLang="zh-CN" dirty="0" err="1"/>
              <a:t>Ui</a:t>
            </a:r>
            <a:r>
              <a:rPr lang="en-US" altLang="zh-CN" dirty="0"/>
              <a:t>::</a:t>
            </a:r>
            <a:r>
              <a:rPr lang="en-US" altLang="zh-CN" dirty="0" err="1"/>
              <a:t>MainWindow</a:t>
            </a:r>
            <a:r>
              <a:rPr lang="en-US" altLang="zh-CN" dirty="0"/>
              <a:t> *</a:t>
            </a:r>
            <a:r>
              <a:rPr lang="en-US" altLang="zh-CN" dirty="0" err="1"/>
              <a:t>ui</a:t>
            </a:r>
            <a:r>
              <a:rPr lang="en-US" altLang="zh-CN" dirty="0"/>
              <a:t>;</a:t>
            </a:r>
            <a:endParaRPr lang="zh-CN" altLang="zh-CN" dirty="0"/>
          </a:p>
          <a:p>
            <a:pPr latinLnBrk="1"/>
            <a:r>
              <a:rPr lang="en-US" altLang="zh-CN" dirty="0"/>
              <a:t>	...</a:t>
            </a:r>
            <a:endParaRPr lang="zh-CN" altLang="zh-CN" dirty="0"/>
          </a:p>
          <a:p>
            <a:pPr latinLnBrk="1"/>
            <a:r>
              <a:rPr lang="en-US" altLang="zh-CN" dirty="0"/>
              <a:t>    </a:t>
            </a:r>
            <a:r>
              <a:rPr lang="en-US" altLang="zh-CN" dirty="0" err="1"/>
              <a:t>QMdiSubWindow</a:t>
            </a:r>
            <a:r>
              <a:rPr lang="en-US" altLang="zh-CN" dirty="0"/>
              <a:t> *</a:t>
            </a:r>
            <a:r>
              <a:rPr lang="en-US" altLang="zh-CN" dirty="0" err="1"/>
              <a:t>findChildWnd</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docName</a:t>
            </a:r>
            <a:r>
              <a:rPr lang="en-US" altLang="zh-CN" dirty="0" smtClean="0"/>
              <a:t>);   </a:t>
            </a:r>
            <a:r>
              <a:rPr lang="zh-CN" altLang="zh-CN" dirty="0" smtClean="0"/>
              <a:t> </a:t>
            </a:r>
            <a:r>
              <a:rPr lang="en-US" altLang="zh-CN" dirty="0" smtClean="0"/>
              <a:t>//</a:t>
            </a:r>
            <a:r>
              <a:rPr lang="zh-CN" altLang="zh-CN" dirty="0"/>
              <a:t>查找特定的文档子</a:t>
            </a:r>
            <a:r>
              <a:rPr lang="zh-CN" altLang="zh-CN" dirty="0" smtClean="0"/>
              <a:t>窗口</a:t>
            </a:r>
            <a:endParaRPr lang="zh-CN" altLang="zh-CN" dirty="0"/>
          </a:p>
        </p:txBody>
      </p:sp>
      <p:sp>
        <p:nvSpPr>
          <p:cNvPr id="5" name="矩形 4"/>
          <p:cNvSpPr/>
          <p:nvPr/>
        </p:nvSpPr>
        <p:spPr>
          <a:xfrm>
            <a:off x="1136845" y="2665518"/>
            <a:ext cx="1800493" cy="369332"/>
          </a:xfrm>
          <a:prstGeom prst="rect">
            <a:avLst/>
          </a:prstGeom>
        </p:spPr>
        <p:txBody>
          <a:bodyPr wrap="none">
            <a:spAutoFit/>
          </a:bodyPr>
          <a:lstStyle/>
          <a:p>
            <a:r>
              <a:rPr lang="zh-CN" altLang="zh-CN" sz="1800" dirty="0"/>
              <a:t>其实现代码为：</a:t>
            </a:r>
          </a:p>
        </p:txBody>
      </p:sp>
      <p:sp>
        <p:nvSpPr>
          <p:cNvPr id="6" name="TextBox 5"/>
          <p:cNvSpPr txBox="1"/>
          <p:nvPr/>
        </p:nvSpPr>
        <p:spPr>
          <a:xfrm>
            <a:off x="1270660" y="3034850"/>
            <a:ext cx="9500259" cy="2865596"/>
          </a:xfrm>
          <a:prstGeom prst="roundRect">
            <a:avLst>
              <a:gd name="adj" fmla="val 10855"/>
            </a:avLst>
          </a:prstGeom>
          <a:solidFill>
            <a:srgbClr val="DDDDDD"/>
          </a:solidFill>
        </p:spPr>
        <p:txBody>
          <a:bodyPr wrap="square" rtlCol="0">
            <a:spAutoFit/>
          </a:bodyPr>
          <a:lstStyle/>
          <a:p>
            <a:r>
              <a:rPr lang="en-US" altLang="zh-CN" dirty="0" err="1"/>
              <a:t>QMdiSubWindow</a:t>
            </a:r>
            <a:r>
              <a:rPr lang="en-US" altLang="zh-CN" dirty="0"/>
              <a:t> *</a:t>
            </a:r>
            <a:r>
              <a:rPr lang="en-US" altLang="zh-CN" dirty="0" err="1"/>
              <a:t>MainWindow</a:t>
            </a:r>
            <a:r>
              <a:rPr lang="en-US" altLang="zh-CN" dirty="0"/>
              <a:t>::</a:t>
            </a:r>
            <a:r>
              <a:rPr lang="en-US" altLang="zh-CN" dirty="0" err="1"/>
              <a:t>findChildWnd</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docName</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canonicalFilePath</a:t>
            </a:r>
            <a:r>
              <a:rPr lang="en-US" altLang="zh-CN" dirty="0"/>
              <a:t> = </a:t>
            </a:r>
            <a:r>
              <a:rPr lang="en-US" altLang="zh-CN" dirty="0" err="1"/>
              <a:t>QFileInfo</a:t>
            </a:r>
            <a:r>
              <a:rPr lang="en-US" altLang="zh-CN" dirty="0"/>
              <a:t>(</a:t>
            </a:r>
            <a:r>
              <a:rPr lang="en-US" altLang="zh-CN" dirty="0" err="1"/>
              <a:t>docName</a:t>
            </a:r>
            <a:r>
              <a:rPr lang="en-US" altLang="zh-CN" dirty="0"/>
              <a:t>).</a:t>
            </a:r>
            <a:r>
              <a:rPr lang="en-US" altLang="zh-CN" dirty="0" err="1"/>
              <a:t>canonicalFilePath</a:t>
            </a:r>
            <a:r>
              <a:rPr lang="en-US" altLang="zh-CN" dirty="0"/>
              <a:t>();</a:t>
            </a:r>
            <a:endParaRPr lang="zh-CN" altLang="zh-CN" dirty="0"/>
          </a:p>
          <a:p>
            <a:r>
              <a:rPr lang="en-US" altLang="zh-CN" dirty="0"/>
              <a:t>    </a:t>
            </a:r>
            <a:r>
              <a:rPr lang="en-US" altLang="zh-CN" dirty="0" err="1"/>
              <a:t>foreach</a:t>
            </a:r>
            <a:r>
              <a:rPr lang="en-US" altLang="zh-CN" dirty="0"/>
              <a:t>(</a:t>
            </a:r>
            <a:r>
              <a:rPr lang="en-US" altLang="zh-CN" dirty="0" err="1"/>
              <a:t>QMdiSubWindow</a:t>
            </a:r>
            <a:r>
              <a:rPr lang="en-US" altLang="zh-CN" dirty="0"/>
              <a:t> *</a:t>
            </a:r>
            <a:r>
              <a:rPr lang="en-US" altLang="zh-CN" dirty="0" err="1"/>
              <a:t>wnd</a:t>
            </a:r>
            <a:r>
              <a:rPr lang="en-US" altLang="zh-CN" dirty="0"/>
              <a:t>, </a:t>
            </a:r>
            <a:r>
              <a:rPr lang="en-US" altLang="zh-CN" dirty="0" err="1"/>
              <a:t>ui</a:t>
            </a:r>
            <a:r>
              <a:rPr lang="en-US" altLang="zh-CN" dirty="0"/>
              <a:t>-&gt;</a:t>
            </a:r>
            <a:r>
              <a:rPr lang="en-US" altLang="zh-CN" dirty="0" err="1"/>
              <a:t>mdiArea</a:t>
            </a:r>
            <a:r>
              <a:rPr lang="en-US" altLang="zh-CN" dirty="0"/>
              <a:t>-&gt;</a:t>
            </a:r>
            <a:r>
              <a:rPr lang="en-US" altLang="zh-CN" dirty="0" err="1"/>
              <a:t>subWindowList</a:t>
            </a:r>
            <a:r>
              <a:rPr lang="en-US" altLang="zh-CN" dirty="0"/>
              <a:t>())</a:t>
            </a:r>
            <a:endParaRPr lang="zh-CN" altLang="zh-CN" dirty="0"/>
          </a:p>
          <a:p>
            <a:r>
              <a:rPr lang="en-US" altLang="zh-CN" dirty="0"/>
              <a:t>    {</a:t>
            </a:r>
            <a:endParaRPr lang="zh-CN" altLang="zh-CN" dirty="0"/>
          </a:p>
          <a:p>
            <a:r>
              <a:rPr lang="en-US" altLang="zh-CN" dirty="0"/>
              <a:t>        </a:t>
            </a:r>
            <a:r>
              <a:rPr lang="en-US" altLang="zh-CN" dirty="0" err="1"/>
              <a:t>MyChildWnd</a:t>
            </a:r>
            <a:r>
              <a:rPr lang="en-US" altLang="zh-CN" dirty="0"/>
              <a:t> *</a:t>
            </a:r>
            <a:r>
              <a:rPr lang="en-US" altLang="zh-CN" dirty="0" err="1"/>
              <a:t>childwnd</a:t>
            </a:r>
            <a:r>
              <a:rPr lang="en-US" altLang="zh-CN" dirty="0"/>
              <a:t> = </a:t>
            </a:r>
            <a:r>
              <a:rPr lang="en-US" altLang="zh-CN" dirty="0" err="1"/>
              <a:t>qobject_cast</a:t>
            </a:r>
            <a:r>
              <a:rPr lang="en-US" altLang="zh-CN" dirty="0"/>
              <a:t>&lt;</a:t>
            </a:r>
            <a:r>
              <a:rPr lang="en-US" altLang="zh-CN" dirty="0" err="1"/>
              <a:t>MyChildWnd</a:t>
            </a:r>
            <a:r>
              <a:rPr lang="en-US" altLang="zh-CN" dirty="0"/>
              <a:t> *&gt;(</a:t>
            </a:r>
            <a:r>
              <a:rPr lang="en-US" altLang="zh-CN" dirty="0" err="1"/>
              <a:t>wnd</a:t>
            </a:r>
            <a:r>
              <a:rPr lang="en-US" altLang="zh-CN" dirty="0"/>
              <a:t>-&gt;widget());</a:t>
            </a:r>
            <a:endParaRPr lang="zh-CN" altLang="zh-CN" dirty="0"/>
          </a:p>
          <a:p>
            <a:r>
              <a:rPr lang="en-US" altLang="zh-CN" dirty="0"/>
              <a:t>        if(</a:t>
            </a:r>
            <a:r>
              <a:rPr lang="en-US" altLang="zh-CN" dirty="0" err="1"/>
              <a:t>childwnd</a:t>
            </a:r>
            <a:r>
              <a:rPr lang="en-US" altLang="zh-CN" dirty="0"/>
              <a:t>-&gt;</a:t>
            </a:r>
            <a:r>
              <a:rPr lang="en-US" altLang="zh-CN" dirty="0" err="1"/>
              <a:t>myCurDocPath</a:t>
            </a:r>
            <a:r>
              <a:rPr lang="en-US" altLang="zh-CN" dirty="0"/>
              <a:t> == </a:t>
            </a:r>
            <a:r>
              <a:rPr lang="en-US" altLang="zh-CN" dirty="0" err="1"/>
              <a:t>canonicalFilePath</a:t>
            </a:r>
            <a:r>
              <a:rPr lang="en-US" altLang="zh-CN" dirty="0"/>
              <a:t>) return </a:t>
            </a:r>
            <a:r>
              <a:rPr lang="en-US" altLang="zh-CN" dirty="0" err="1"/>
              <a:t>wnd</a:t>
            </a:r>
            <a:r>
              <a:rPr lang="en-US" altLang="zh-CN" dirty="0"/>
              <a:t>;</a:t>
            </a:r>
            <a:endParaRPr lang="zh-CN" altLang="zh-CN" dirty="0"/>
          </a:p>
          <a:p>
            <a:r>
              <a:rPr lang="en-US" altLang="zh-CN" dirty="0"/>
              <a:t>    }</a:t>
            </a:r>
            <a:endParaRPr lang="zh-CN" altLang="zh-CN" dirty="0"/>
          </a:p>
          <a:p>
            <a:r>
              <a:rPr lang="en-US" altLang="zh-CN" dirty="0"/>
              <a:t>    return 0;</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04612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矩形 2"/>
          <p:cNvSpPr/>
          <p:nvPr/>
        </p:nvSpPr>
        <p:spPr>
          <a:xfrm>
            <a:off x="961316" y="1029550"/>
            <a:ext cx="3416320" cy="369332"/>
          </a:xfrm>
          <a:prstGeom prst="rect">
            <a:avLst/>
          </a:prstGeom>
        </p:spPr>
        <p:txBody>
          <a:bodyPr wrap="none">
            <a:spAutoFit/>
          </a:bodyPr>
          <a:lstStyle/>
          <a:p>
            <a:pPr fontAlgn="ctr"/>
            <a:r>
              <a:rPr lang="zh-CN" altLang="zh-CN" sz="1800" dirty="0"/>
              <a:t>给“打开”菜单项添加槽函数：</a:t>
            </a:r>
          </a:p>
        </p:txBody>
      </p:sp>
      <p:sp>
        <p:nvSpPr>
          <p:cNvPr id="4" name="圆角矩形 3"/>
          <p:cNvSpPr/>
          <p:nvPr/>
        </p:nvSpPr>
        <p:spPr>
          <a:xfrm>
            <a:off x="1136845" y="1369741"/>
            <a:ext cx="9598449" cy="1259919"/>
          </a:xfrm>
          <a:prstGeom prst="roundRect">
            <a:avLst/>
          </a:prstGeom>
          <a:solidFill>
            <a:srgbClr val="DDDDDD"/>
          </a:solidFill>
        </p:spPr>
        <p:txBody>
          <a:bodyPr wrap="square">
            <a:spAutoFit/>
          </a:bodyPr>
          <a:lstStyle/>
          <a:p>
            <a:r>
              <a:rPr lang="en-US" altLang="zh-CN" dirty="0"/>
              <a:t>void </a:t>
            </a:r>
            <a:r>
              <a:rPr lang="en-US" altLang="zh-CN" dirty="0" err="1"/>
              <a:t>MainWindow</a:t>
            </a:r>
            <a:r>
              <a:rPr lang="en-US" altLang="zh-CN" dirty="0"/>
              <a:t>::</a:t>
            </a:r>
            <a:r>
              <a:rPr lang="en-US" altLang="zh-CN" dirty="0" err="1"/>
              <a:t>on_openAction_triggered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docOpen</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098041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TextBox 2"/>
          <p:cNvSpPr txBox="1"/>
          <p:nvPr/>
        </p:nvSpPr>
        <p:spPr>
          <a:xfrm>
            <a:off x="819397" y="1068779"/>
            <a:ext cx="10236530" cy="923330"/>
          </a:xfrm>
          <a:prstGeom prst="rect">
            <a:avLst/>
          </a:prstGeom>
          <a:noFill/>
        </p:spPr>
        <p:txBody>
          <a:bodyPr wrap="square" rtlCol="0">
            <a:spAutoFit/>
          </a:bodyPr>
          <a:lstStyle/>
          <a:p>
            <a:pPr indent="450850"/>
            <a:r>
              <a:rPr lang="zh-CN" altLang="zh-CN" sz="1800" dirty="0"/>
              <a:t>首先利用记事本编辑内容“我爱</a:t>
            </a:r>
            <a:r>
              <a:rPr lang="en-US" altLang="zh-CN" sz="1800" dirty="0" err="1"/>
              <a:t>Qt</a:t>
            </a:r>
            <a:r>
              <a:rPr lang="en-US" altLang="zh-CN" sz="1800" dirty="0"/>
              <a:t> 5</a:t>
            </a:r>
            <a:r>
              <a:rPr lang="zh-CN" altLang="zh-CN" sz="1800" dirty="0"/>
              <a:t>编程！”，以文件名“</a:t>
            </a:r>
            <a:r>
              <a:rPr lang="en-US" altLang="zh-CN" sz="1800" dirty="0"/>
              <a:t>Word </a:t>
            </a:r>
            <a:r>
              <a:rPr lang="zh-CN" altLang="zh-CN" sz="1800" dirty="0"/>
              <a:t>文档</a:t>
            </a:r>
            <a:r>
              <a:rPr lang="en-US" altLang="zh-CN" sz="1800" dirty="0"/>
              <a:t>1.html</a:t>
            </a:r>
            <a:r>
              <a:rPr lang="zh-CN" altLang="zh-CN" sz="1800" dirty="0"/>
              <a:t>”保存到某个目录下，然后运行程序，选择“文件”→“打开”菜单项，或单击工具栏的</a:t>
            </a:r>
            <a:r>
              <a:rPr lang="en-US" altLang="zh-CN" sz="1800" dirty="0"/>
              <a:t> </a:t>
            </a:r>
            <a:r>
              <a:rPr lang="zh-CN" altLang="zh-CN" sz="1800" dirty="0"/>
              <a:t>按钮，找到事先存盘的文件打开，可以看到编辑的文件内容，如图</a:t>
            </a:r>
            <a:r>
              <a:rPr lang="en-US" altLang="zh-CN" sz="1800" dirty="0"/>
              <a:t>18.32</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98766683"/>
              </p:ext>
            </p:extLst>
          </p:nvPr>
        </p:nvGraphicFramePr>
        <p:xfrm>
          <a:off x="2565070" y="2090057"/>
          <a:ext cx="6935189" cy="4434520"/>
        </p:xfrm>
        <a:graphic>
          <a:graphicData uri="http://schemas.openxmlformats.org/presentationml/2006/ole">
            <mc:AlternateContent xmlns:mc="http://schemas.openxmlformats.org/markup-compatibility/2006">
              <mc:Choice xmlns:v="urn:schemas-microsoft-com:vml" Requires="v">
                <p:oleObj spid="_x0000_s10250" name="Visio" r:id="rId3" imgW="8008876" imgH="5123069" progId="Visio.Drawing.11">
                  <p:embed/>
                </p:oleObj>
              </mc:Choice>
              <mc:Fallback>
                <p:oleObj name="Visio" r:id="rId3" imgW="8008876" imgH="512306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070" y="2090057"/>
                        <a:ext cx="6935189" cy="4434520"/>
                      </a:xfrm>
                      <a:prstGeom prst="rect">
                        <a:avLst/>
                      </a:prstGeom>
                      <a:noFill/>
                    </p:spPr>
                  </p:pic>
                </p:oleObj>
              </mc:Fallback>
            </mc:AlternateContent>
          </a:graphicData>
        </a:graphic>
      </p:graphicFrame>
    </p:spTree>
    <p:extLst>
      <p:ext uri="{BB962C8B-B14F-4D97-AF65-F5344CB8AC3E}">
        <p14:creationId xmlns:p14="http://schemas.microsoft.com/office/powerpoint/2010/main" val="412221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360291" y="3622613"/>
            <a:ext cx="2407816" cy="518595"/>
          </a:xfrm>
          <a:prstGeom prst="rect">
            <a:avLst/>
          </a:prstGeom>
          <a:noFill/>
        </p:spPr>
        <p:txBody>
          <a:bodyPr wrap="square" lIns="86863" tIns="43430" rIns="86863" bIns="43430" rtlCol="0">
            <a:spAutoFit/>
          </a:bodyPr>
          <a:lstStyle/>
          <a:p>
            <a:r>
              <a:rPr lang="zh-CN" altLang="zh-CN" sz="2800" b="1" dirty="0"/>
              <a:t>菜单系统设计</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456779"/>
            <a:ext cx="482208" cy="545844"/>
          </a:xfrm>
          <a:prstGeom prst="rect">
            <a:avLst/>
          </a:prstGeom>
        </p:spPr>
      </p:pic>
      <p:sp>
        <p:nvSpPr>
          <p:cNvPr id="9" name="TextBox 18"/>
          <p:cNvSpPr txBox="1"/>
          <p:nvPr/>
        </p:nvSpPr>
        <p:spPr>
          <a:xfrm>
            <a:off x="5940427" y="2456780"/>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．菜单设计基本操作</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208144"/>
            <a:ext cx="482208" cy="545844"/>
          </a:xfrm>
          <a:prstGeom prst="rect">
            <a:avLst/>
          </a:prstGeom>
        </p:spPr>
      </p:pic>
      <p:sp>
        <p:nvSpPr>
          <p:cNvPr id="11" name="TextBox 20"/>
          <p:cNvSpPr txBox="1"/>
          <p:nvPr/>
        </p:nvSpPr>
        <p:spPr>
          <a:xfrm>
            <a:off x="5940427" y="3205895"/>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a:t>
            </a:r>
            <a:r>
              <a:rPr lang="en-US" altLang="zh-CN" sz="1800" b="1" dirty="0" err="1"/>
              <a:t>MyWord</a:t>
            </a:r>
            <a:r>
              <a:rPr lang="zh-CN" altLang="zh-CN" sz="1800" b="1" dirty="0"/>
              <a:t>系统菜单</a:t>
            </a:r>
          </a:p>
        </p:txBody>
      </p:sp>
    </p:spTree>
    <p:extLst>
      <p:ext uri="{BB962C8B-B14F-4D97-AF65-F5344CB8AC3E}">
        <p14:creationId xmlns:p14="http://schemas.microsoft.com/office/powerpoint/2010/main" val="361667720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52838"/>
            <a:ext cx="2224495" cy="518595"/>
          </a:xfrm>
          <a:prstGeom prst="rect">
            <a:avLst/>
          </a:prstGeom>
          <a:noFill/>
        </p:spPr>
        <p:txBody>
          <a:bodyPr wrap="square" lIns="86863" tIns="43430" rIns="86863" bIns="43430" rtlCol="0">
            <a:spAutoFit/>
          </a:bodyPr>
          <a:lstStyle/>
          <a:p>
            <a:r>
              <a:rPr lang="zh-CN" altLang="zh-CN" sz="2800" b="1" dirty="0" smtClean="0"/>
              <a:t>保</a:t>
            </a:r>
            <a:r>
              <a:rPr lang="en-US" altLang="zh-CN" sz="2800" b="1" dirty="0" smtClean="0"/>
              <a:t>  </a:t>
            </a:r>
            <a:r>
              <a:rPr lang="zh-CN" altLang="zh-CN" sz="2800" b="1" dirty="0" smtClean="0"/>
              <a:t>存</a:t>
            </a:r>
            <a:r>
              <a:rPr lang="en-US" altLang="zh-CN" sz="2800" b="1" dirty="0" smtClean="0"/>
              <a:t>  </a:t>
            </a:r>
            <a:r>
              <a:rPr lang="zh-CN" altLang="zh-CN" sz="2800" b="1" dirty="0" smtClean="0"/>
              <a:t>文</a:t>
            </a:r>
            <a:r>
              <a:rPr lang="en-US" altLang="zh-CN" sz="2800" b="1" dirty="0" smtClean="0"/>
              <a:t>  </a:t>
            </a:r>
            <a:r>
              <a:rPr lang="zh-CN" altLang="zh-CN" sz="2800" b="1" dirty="0" smtClean="0"/>
              <a:t>档</a:t>
            </a:r>
            <a:endParaRPr lang="zh-CN" altLang="zh-CN" sz="28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351125"/>
            <a:ext cx="482208" cy="545844"/>
          </a:xfrm>
          <a:prstGeom prst="rect">
            <a:avLst/>
          </a:prstGeom>
        </p:spPr>
      </p:pic>
      <p:sp>
        <p:nvSpPr>
          <p:cNvPr id="9" name="TextBox 18"/>
          <p:cNvSpPr txBox="1"/>
          <p:nvPr/>
        </p:nvSpPr>
        <p:spPr>
          <a:xfrm>
            <a:off x="5940427" y="1351126"/>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．保存步骤</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161865"/>
            <a:ext cx="482208" cy="545844"/>
          </a:xfrm>
          <a:prstGeom prst="rect">
            <a:avLst/>
          </a:prstGeom>
        </p:spPr>
      </p:pic>
      <p:sp>
        <p:nvSpPr>
          <p:cNvPr id="11" name="TextBox 20"/>
          <p:cNvSpPr txBox="1"/>
          <p:nvPr/>
        </p:nvSpPr>
        <p:spPr>
          <a:xfrm>
            <a:off x="5940427" y="2159616"/>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．功能实现</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957135"/>
            <a:ext cx="482208" cy="545844"/>
          </a:xfrm>
          <a:prstGeom prst="rect">
            <a:avLst/>
          </a:prstGeom>
        </p:spPr>
      </p:pic>
      <p:sp>
        <p:nvSpPr>
          <p:cNvPr id="13" name="TextBox 20"/>
          <p:cNvSpPr txBox="1"/>
          <p:nvPr/>
        </p:nvSpPr>
        <p:spPr>
          <a:xfrm>
            <a:off x="5940427" y="2954886"/>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．功能调用</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774553"/>
            <a:ext cx="482208" cy="545844"/>
          </a:xfrm>
          <a:prstGeom prst="rect">
            <a:avLst/>
          </a:prstGeom>
        </p:spPr>
      </p:pic>
      <p:sp>
        <p:nvSpPr>
          <p:cNvPr id="15" name="TextBox 20"/>
          <p:cNvSpPr txBox="1"/>
          <p:nvPr/>
        </p:nvSpPr>
        <p:spPr>
          <a:xfrm>
            <a:off x="5940427" y="3772304"/>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．保存提醒</a:t>
            </a:r>
          </a:p>
        </p:txBody>
      </p:sp>
    </p:spTree>
    <p:extLst>
      <p:ext uri="{BB962C8B-B14F-4D97-AF65-F5344CB8AC3E}">
        <p14:creationId xmlns:p14="http://schemas.microsoft.com/office/powerpoint/2010/main" val="201867346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．保存步骤</a:t>
            </a:r>
          </a:p>
        </p:txBody>
      </p:sp>
      <p:sp>
        <p:nvSpPr>
          <p:cNvPr id="3" name="TextBox 2"/>
          <p:cNvSpPr txBox="1"/>
          <p:nvPr/>
        </p:nvSpPr>
        <p:spPr>
          <a:xfrm>
            <a:off x="831273" y="985652"/>
            <a:ext cx="10165278" cy="3784369"/>
          </a:xfrm>
          <a:prstGeom prst="rect">
            <a:avLst/>
          </a:prstGeom>
          <a:noFill/>
        </p:spPr>
        <p:txBody>
          <a:bodyPr wrap="square" rtlCol="0">
            <a:spAutoFit/>
          </a:bodyPr>
          <a:lstStyle/>
          <a:p>
            <a:pPr indent="534988">
              <a:lnSpc>
                <a:spcPct val="150000"/>
              </a:lnSpc>
            </a:pPr>
            <a:r>
              <a:rPr lang="zh-CN" altLang="zh-CN" sz="1800" dirty="0"/>
              <a:t>保存一个文档的基本步骤如下。</a:t>
            </a:r>
          </a:p>
          <a:p>
            <a:pPr indent="534988">
              <a:lnSpc>
                <a:spcPct val="150000"/>
              </a:lnSpc>
            </a:pPr>
            <a:r>
              <a:rPr lang="zh-CN" altLang="zh-CN" sz="1800" dirty="0"/>
              <a:t>（</a:t>
            </a:r>
            <a:r>
              <a:rPr lang="en-US" altLang="zh-CN" sz="1800" dirty="0"/>
              <a:t>1</a:t>
            </a:r>
            <a:r>
              <a:rPr lang="zh-CN" altLang="zh-CN" sz="1800" dirty="0"/>
              <a:t>）如果文档没有被保存过（用</a:t>
            </a:r>
            <a:r>
              <a:rPr lang="en-US" altLang="zh-CN" sz="1800" dirty="0" err="1"/>
              <a:t>beSaved</a:t>
            </a:r>
            <a:r>
              <a:rPr lang="zh-CN" altLang="zh-CN" sz="1800" dirty="0"/>
              <a:t>判断 ），则执行“另存为”操作</a:t>
            </a:r>
            <a:r>
              <a:rPr lang="en-US" altLang="zh-CN" sz="1800" dirty="0" err="1"/>
              <a:t>saveAsDoc</a:t>
            </a:r>
            <a:r>
              <a:rPr lang="en-US" altLang="zh-CN" sz="1800" dirty="0"/>
              <a:t>()</a:t>
            </a:r>
            <a:r>
              <a:rPr lang="zh-CN" altLang="zh-CN" sz="1800" dirty="0"/>
              <a:t>，该操作的逻辑为：</a:t>
            </a:r>
          </a:p>
          <a:p>
            <a:pPr indent="534988">
              <a:lnSpc>
                <a:spcPct val="150000"/>
              </a:lnSpc>
            </a:pPr>
            <a:r>
              <a:rPr lang="zh-CN" altLang="zh-CN" sz="1800" dirty="0"/>
              <a:t>① 从对话框获取文档路径。</a:t>
            </a:r>
          </a:p>
          <a:p>
            <a:pPr indent="534988" latinLnBrk="1">
              <a:lnSpc>
                <a:spcPct val="150000"/>
              </a:lnSpc>
            </a:pPr>
            <a:r>
              <a:rPr lang="zh-CN" altLang="zh-CN" sz="1800" dirty="0"/>
              <a:t>② 若路径不为空，则执行保存操作</a:t>
            </a:r>
            <a:r>
              <a:rPr lang="en-US" altLang="zh-CN" sz="1800" dirty="0" err="1"/>
              <a:t>saveDocOpt</a:t>
            </a:r>
            <a:r>
              <a:rPr lang="en-US" altLang="zh-CN" sz="1800" dirty="0"/>
              <a:t>()</a:t>
            </a:r>
            <a:r>
              <a:rPr lang="zh-CN" altLang="zh-CN" sz="1800" dirty="0"/>
              <a:t>。</a:t>
            </a:r>
          </a:p>
          <a:p>
            <a:pPr indent="534988" latinLnBrk="1">
              <a:lnSpc>
                <a:spcPct val="150000"/>
              </a:lnSpc>
            </a:pPr>
            <a:r>
              <a:rPr lang="zh-CN" altLang="zh-CN" sz="1800" dirty="0"/>
              <a:t>（</a:t>
            </a:r>
            <a:r>
              <a:rPr lang="en-US" altLang="zh-CN" sz="1800" dirty="0"/>
              <a:t>2</a:t>
            </a:r>
            <a:r>
              <a:rPr lang="zh-CN" altLang="zh-CN" sz="1800" dirty="0"/>
              <a:t>）否则直接执行</a:t>
            </a:r>
            <a:r>
              <a:rPr lang="en-US" altLang="zh-CN" sz="1800" dirty="0" err="1"/>
              <a:t>saveDocOpt</a:t>
            </a:r>
            <a:r>
              <a:rPr lang="en-US" altLang="zh-CN" sz="1800" dirty="0"/>
              <a:t>()</a:t>
            </a:r>
            <a:r>
              <a:rPr lang="zh-CN" altLang="zh-CN" sz="1800" dirty="0"/>
              <a:t>来保存文档，该方法的执行逻辑为：</a:t>
            </a:r>
          </a:p>
          <a:p>
            <a:pPr indent="534988" latinLnBrk="1">
              <a:lnSpc>
                <a:spcPct val="150000"/>
              </a:lnSpc>
            </a:pPr>
            <a:r>
              <a:rPr lang="zh-CN" altLang="zh-CN" sz="1800" dirty="0"/>
              <a:t>① 打开指定的文件。</a:t>
            </a:r>
          </a:p>
          <a:p>
            <a:pPr indent="534988" latinLnBrk="1">
              <a:lnSpc>
                <a:spcPct val="150000"/>
              </a:lnSpc>
            </a:pPr>
            <a:r>
              <a:rPr lang="zh-CN" altLang="zh-CN" sz="1800" dirty="0"/>
              <a:t>② 将编辑器的文档内容写入其中。</a:t>
            </a:r>
          </a:p>
          <a:p>
            <a:pPr indent="534988" latinLnBrk="1">
              <a:lnSpc>
                <a:spcPct val="150000"/>
              </a:lnSpc>
            </a:pPr>
            <a:r>
              <a:rPr lang="zh-CN" altLang="zh-CN" sz="1800" dirty="0"/>
              <a:t>③ 设置文档状态（用</a:t>
            </a:r>
            <a:r>
              <a:rPr lang="en-US" altLang="zh-CN" sz="1800" dirty="0" err="1"/>
              <a:t>setCurDoc</a:t>
            </a:r>
            <a:r>
              <a:rPr lang="en-US" altLang="zh-CN" sz="1800" dirty="0"/>
              <a:t>()</a:t>
            </a:r>
            <a:r>
              <a:rPr lang="zh-CN" altLang="zh-CN" sz="1800" dirty="0"/>
              <a:t>方法）</a:t>
            </a:r>
            <a:r>
              <a:rPr lang="zh-CN" altLang="zh-CN" sz="1800" dirty="0" smtClean="0"/>
              <a:t>。</a:t>
            </a:r>
            <a:endParaRPr lang="zh-CN" altLang="zh-CN" sz="1800" dirty="0"/>
          </a:p>
        </p:txBody>
      </p:sp>
    </p:spTree>
    <p:extLst>
      <p:ext uri="{BB962C8B-B14F-4D97-AF65-F5344CB8AC3E}">
        <p14:creationId xmlns:p14="http://schemas.microsoft.com/office/powerpoint/2010/main" val="4179339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
        <p:nvSpPr>
          <p:cNvPr id="3" name="矩形 2"/>
          <p:cNvSpPr/>
          <p:nvPr/>
        </p:nvSpPr>
        <p:spPr>
          <a:xfrm>
            <a:off x="996134" y="970173"/>
            <a:ext cx="4271490"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”头文件中添加声明：</a:t>
            </a:r>
          </a:p>
        </p:txBody>
      </p:sp>
      <p:sp>
        <p:nvSpPr>
          <p:cNvPr id="4" name="TextBox 3"/>
          <p:cNvSpPr txBox="1"/>
          <p:nvPr/>
        </p:nvSpPr>
        <p:spPr>
          <a:xfrm>
            <a:off x="996134" y="1484416"/>
            <a:ext cx="9715409" cy="1838801"/>
          </a:xfrm>
          <a:prstGeom prst="roundRect">
            <a:avLst/>
          </a:prstGeom>
          <a:solidFill>
            <a:srgbClr val="DDDDDD"/>
          </a:solidFill>
        </p:spPr>
        <p:txBody>
          <a:bodyPr wrap="square" rtlCol="0">
            <a:spAutoFit/>
          </a:bodyPr>
          <a:lstStyle/>
          <a:p>
            <a:r>
              <a:rPr lang="en-US" altLang="zh-CN" dirty="0"/>
              <a:t>public:</a:t>
            </a:r>
            <a:endParaRPr lang="zh-CN" altLang="zh-CN" dirty="0"/>
          </a:p>
          <a:p>
            <a:r>
              <a:rPr lang="en-US" altLang="zh-CN" dirty="0"/>
              <a:t>    </a:t>
            </a:r>
            <a:r>
              <a:rPr lang="en-US" altLang="zh-CN" dirty="0" err="1"/>
              <a:t>MyChildWnd</a:t>
            </a:r>
            <a:r>
              <a:rPr lang="en-US" altLang="zh-CN" dirty="0"/>
              <a:t>();</a:t>
            </a:r>
            <a:endParaRPr lang="zh-CN" altLang="zh-CN" dirty="0"/>
          </a:p>
          <a:p>
            <a:r>
              <a:rPr lang="en-US" altLang="zh-CN" dirty="0"/>
              <a:t>	...</a:t>
            </a:r>
            <a:endParaRPr lang="zh-CN" altLang="zh-CN" dirty="0"/>
          </a:p>
          <a:p>
            <a:r>
              <a:rPr lang="en-US" altLang="zh-CN" dirty="0"/>
              <a:t>    </a:t>
            </a:r>
            <a:r>
              <a:rPr lang="en-US" altLang="zh-CN" dirty="0" err="1"/>
              <a:t>bool</a:t>
            </a:r>
            <a:r>
              <a:rPr lang="en-US" altLang="zh-CN" dirty="0"/>
              <a:t> </a:t>
            </a:r>
            <a:r>
              <a:rPr lang="en-US" altLang="zh-CN" dirty="0" err="1"/>
              <a:t>saveDoc</a:t>
            </a:r>
            <a:r>
              <a:rPr lang="en-US" altLang="zh-CN" dirty="0"/>
              <a:t>();						//</a:t>
            </a:r>
            <a:r>
              <a:rPr lang="zh-CN" altLang="zh-CN" dirty="0"/>
              <a:t>保存文件</a:t>
            </a:r>
          </a:p>
          <a:p>
            <a:r>
              <a:rPr lang="en-US" altLang="zh-CN" dirty="0"/>
              <a:t>    </a:t>
            </a:r>
            <a:r>
              <a:rPr lang="en-US" altLang="zh-CN" dirty="0" err="1"/>
              <a:t>bool</a:t>
            </a:r>
            <a:r>
              <a:rPr lang="en-US" altLang="zh-CN" dirty="0"/>
              <a:t> </a:t>
            </a:r>
            <a:r>
              <a:rPr lang="en-US" altLang="zh-CN" dirty="0" err="1"/>
              <a:t>saveAsDoc</a:t>
            </a:r>
            <a:r>
              <a:rPr lang="en-US" altLang="zh-CN" dirty="0"/>
              <a:t>();					//</a:t>
            </a:r>
            <a:r>
              <a:rPr lang="zh-CN" altLang="zh-CN" dirty="0"/>
              <a:t>另存为</a:t>
            </a:r>
          </a:p>
          <a:p>
            <a:r>
              <a:rPr lang="en-US" altLang="zh-CN" dirty="0"/>
              <a:t>    </a:t>
            </a:r>
            <a:r>
              <a:rPr lang="en-US" altLang="zh-CN" dirty="0" err="1"/>
              <a:t>bool</a:t>
            </a:r>
            <a:r>
              <a:rPr lang="en-US" altLang="zh-CN" dirty="0"/>
              <a:t> </a:t>
            </a:r>
            <a:r>
              <a:rPr lang="en-US" altLang="zh-CN" dirty="0" err="1"/>
              <a:t>saveDocOpt</a:t>
            </a:r>
            <a:r>
              <a:rPr lang="en-US" altLang="zh-CN" dirty="0"/>
              <a:t>(</a:t>
            </a:r>
            <a:r>
              <a:rPr lang="en-US" altLang="zh-CN" dirty="0" err="1"/>
              <a:t>QString</a:t>
            </a:r>
            <a:r>
              <a:rPr lang="en-US" altLang="zh-CN" dirty="0"/>
              <a:t> </a:t>
            </a:r>
            <a:r>
              <a:rPr lang="en-US" altLang="zh-CN" dirty="0" err="1"/>
              <a:t>docName</a:t>
            </a:r>
            <a:r>
              <a:rPr lang="en-US" altLang="zh-CN" dirty="0"/>
              <a:t>);	</a:t>
            </a:r>
            <a:r>
              <a:rPr lang="en-US" altLang="zh-CN" dirty="0" smtClean="0"/>
              <a:t>			//</a:t>
            </a:r>
            <a:r>
              <a:rPr lang="zh-CN" altLang="zh-CN" dirty="0"/>
              <a:t>具体执行保存</a:t>
            </a:r>
            <a:r>
              <a:rPr lang="zh-CN" altLang="zh-CN" dirty="0" smtClean="0"/>
              <a:t>操作</a:t>
            </a:r>
            <a:endParaRPr lang="zh-CN" altLang="zh-CN" dirty="0"/>
          </a:p>
        </p:txBody>
      </p:sp>
      <p:sp>
        <p:nvSpPr>
          <p:cNvPr id="5" name="矩形 4"/>
          <p:cNvSpPr/>
          <p:nvPr/>
        </p:nvSpPr>
        <p:spPr>
          <a:xfrm>
            <a:off x="996134" y="3298895"/>
            <a:ext cx="3185487" cy="369332"/>
          </a:xfrm>
          <a:prstGeom prst="rect">
            <a:avLst/>
          </a:prstGeom>
        </p:spPr>
        <p:txBody>
          <a:bodyPr wrap="none">
            <a:spAutoFit/>
          </a:bodyPr>
          <a:lstStyle/>
          <a:p>
            <a:r>
              <a:rPr lang="zh-CN" altLang="zh-CN" sz="1800" dirty="0"/>
              <a:t>下面是“保存”操作的代码：</a:t>
            </a:r>
          </a:p>
        </p:txBody>
      </p:sp>
      <p:sp>
        <p:nvSpPr>
          <p:cNvPr id="6" name="TextBox 5"/>
          <p:cNvSpPr txBox="1"/>
          <p:nvPr/>
        </p:nvSpPr>
        <p:spPr>
          <a:xfrm>
            <a:off x="996133" y="3668227"/>
            <a:ext cx="9715409" cy="1549360"/>
          </a:xfrm>
          <a:prstGeom prst="roundRect">
            <a:avLst/>
          </a:prstGeom>
          <a:solidFill>
            <a:srgbClr val="DDDDDD"/>
          </a:solidFill>
        </p:spPr>
        <p:txBody>
          <a:bodyPr wrap="square" rtlCol="0">
            <a:spAutoFit/>
          </a:bodyPr>
          <a:lstStyle/>
          <a:p>
            <a:r>
              <a:rPr lang="en-US" altLang="zh-CN" dirty="0" err="1"/>
              <a:t>bool</a:t>
            </a:r>
            <a:r>
              <a:rPr lang="en-US" altLang="zh-CN" dirty="0"/>
              <a:t> </a:t>
            </a:r>
            <a:r>
              <a:rPr lang="en-US" altLang="zh-CN" dirty="0" err="1"/>
              <a:t>MyChildWnd</a:t>
            </a:r>
            <a:r>
              <a:rPr lang="en-US" altLang="zh-CN" dirty="0"/>
              <a:t>::</a:t>
            </a:r>
            <a:r>
              <a:rPr lang="en-US" altLang="zh-CN" dirty="0" err="1"/>
              <a:t>saveDoc</a:t>
            </a:r>
            <a:r>
              <a:rPr lang="en-US" altLang="zh-CN" dirty="0"/>
              <a:t>()</a:t>
            </a:r>
            <a:endParaRPr lang="zh-CN" altLang="zh-CN" dirty="0"/>
          </a:p>
          <a:p>
            <a:r>
              <a:rPr lang="en-US" altLang="zh-CN" dirty="0"/>
              <a:t>{</a:t>
            </a:r>
            <a:endParaRPr lang="zh-CN" altLang="zh-CN" dirty="0"/>
          </a:p>
          <a:p>
            <a:r>
              <a:rPr lang="en-US" altLang="zh-CN" dirty="0"/>
              <a:t>    if(!</a:t>
            </a:r>
            <a:r>
              <a:rPr lang="en-US" altLang="zh-CN" dirty="0" err="1"/>
              <a:t>beSaved</a:t>
            </a:r>
            <a:r>
              <a:rPr lang="en-US" altLang="zh-CN" dirty="0"/>
              <a:t>) return </a:t>
            </a:r>
            <a:r>
              <a:rPr lang="en-US" altLang="zh-CN" dirty="0" err="1"/>
              <a:t>saveAsDoc</a:t>
            </a:r>
            <a:r>
              <a:rPr lang="en-US" altLang="zh-CN" dirty="0"/>
              <a:t>();</a:t>
            </a:r>
            <a:endParaRPr lang="zh-CN" altLang="zh-CN" dirty="0"/>
          </a:p>
          <a:p>
            <a:r>
              <a:rPr lang="en-US" altLang="zh-CN" dirty="0"/>
              <a:t>    else return </a:t>
            </a:r>
            <a:r>
              <a:rPr lang="en-US" altLang="zh-CN" dirty="0" err="1"/>
              <a:t>saveDocOpt</a:t>
            </a:r>
            <a:r>
              <a:rPr lang="en-US" altLang="zh-CN" dirty="0"/>
              <a:t>(</a:t>
            </a:r>
            <a:r>
              <a:rPr lang="en-US" altLang="zh-CN" dirty="0" err="1"/>
              <a:t>myCurDocPath</a:t>
            </a:r>
            <a:r>
              <a:rPr lang="en-US" altLang="zh-CN" dirty="0"/>
              <a:t>);</a:t>
            </a:r>
            <a:endParaRPr lang="zh-CN" altLang="zh-CN" dirty="0"/>
          </a:p>
          <a:p>
            <a:r>
              <a:rPr lang="en-US" altLang="zh-CN" dirty="0"/>
              <a:t>}</a:t>
            </a:r>
            <a:endParaRPr lang="zh-CN" altLang="zh-CN" dirty="0"/>
          </a:p>
        </p:txBody>
      </p:sp>
      <p:sp>
        <p:nvSpPr>
          <p:cNvPr id="7" name="TextBox 6"/>
          <p:cNvSpPr txBox="1"/>
          <p:nvPr/>
        </p:nvSpPr>
        <p:spPr>
          <a:xfrm>
            <a:off x="463138" y="5217587"/>
            <a:ext cx="10628415" cy="646331"/>
          </a:xfrm>
          <a:prstGeom prst="rect">
            <a:avLst/>
          </a:prstGeom>
          <a:noFill/>
        </p:spPr>
        <p:txBody>
          <a:bodyPr wrap="square" rtlCol="0">
            <a:spAutoFit/>
          </a:bodyPr>
          <a:lstStyle/>
          <a:p>
            <a:pPr indent="450850"/>
            <a:r>
              <a:rPr lang="zh-CN" altLang="zh-CN" sz="1800" dirty="0"/>
              <a:t>这里首先使用</a:t>
            </a:r>
            <a:r>
              <a:rPr lang="en-US" altLang="zh-CN" sz="1800" dirty="0" err="1"/>
              <a:t>beSaved</a:t>
            </a:r>
            <a:r>
              <a:rPr lang="zh-CN" altLang="zh-CN" sz="1800" dirty="0"/>
              <a:t>判断文档是否被保存过。如果没有，则要先进行“另存为”操作；否则直接写入文件即可</a:t>
            </a:r>
            <a:r>
              <a:rPr lang="zh-CN" altLang="zh-CN" sz="1800" dirty="0" smtClean="0"/>
              <a:t>。</a:t>
            </a:r>
            <a:endParaRPr lang="zh-CN" altLang="zh-CN" sz="1800" dirty="0"/>
          </a:p>
        </p:txBody>
      </p:sp>
    </p:spTree>
    <p:extLst>
      <p:ext uri="{BB962C8B-B14F-4D97-AF65-F5344CB8AC3E}">
        <p14:creationId xmlns:p14="http://schemas.microsoft.com/office/powerpoint/2010/main" val="3891968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
        <p:nvSpPr>
          <p:cNvPr id="3" name="矩形 2"/>
          <p:cNvSpPr/>
          <p:nvPr/>
        </p:nvSpPr>
        <p:spPr>
          <a:xfrm>
            <a:off x="878189" y="922672"/>
            <a:ext cx="3416320" cy="369332"/>
          </a:xfrm>
          <a:prstGeom prst="rect">
            <a:avLst/>
          </a:prstGeom>
        </p:spPr>
        <p:txBody>
          <a:bodyPr wrap="none">
            <a:spAutoFit/>
          </a:bodyPr>
          <a:lstStyle/>
          <a:p>
            <a:r>
              <a:rPr lang="zh-CN" altLang="zh-CN" sz="1800" dirty="0"/>
              <a:t>下面是“另存为”方法的定义：</a:t>
            </a:r>
          </a:p>
        </p:txBody>
      </p:sp>
      <p:sp>
        <p:nvSpPr>
          <p:cNvPr id="4" name="TextBox 3"/>
          <p:cNvSpPr txBox="1"/>
          <p:nvPr/>
        </p:nvSpPr>
        <p:spPr>
          <a:xfrm>
            <a:off x="1009403" y="1448790"/>
            <a:ext cx="9939646" cy="2128242"/>
          </a:xfrm>
          <a:prstGeom prst="roundRect">
            <a:avLst>
              <a:gd name="adj" fmla="val 12761"/>
            </a:avLst>
          </a:prstGeom>
          <a:solidFill>
            <a:srgbClr val="DDDDDD"/>
          </a:solidFill>
        </p:spPr>
        <p:txBody>
          <a:bodyPr wrap="square" rtlCol="0">
            <a:spAutoFit/>
          </a:bodyPr>
          <a:lstStyle/>
          <a:p>
            <a:r>
              <a:rPr lang="en-US" altLang="zh-CN" dirty="0" err="1"/>
              <a:t>bool</a:t>
            </a:r>
            <a:r>
              <a:rPr lang="en-US" altLang="zh-CN" dirty="0"/>
              <a:t> </a:t>
            </a:r>
            <a:r>
              <a:rPr lang="en-US" altLang="zh-CN" dirty="0" err="1"/>
              <a:t>MyChildWnd</a:t>
            </a:r>
            <a:r>
              <a:rPr lang="en-US" altLang="zh-CN" dirty="0"/>
              <a:t>::</a:t>
            </a:r>
            <a:r>
              <a:rPr lang="en-US" altLang="zh-CN" dirty="0" err="1"/>
              <a:t>saveAsDoc</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docName</a:t>
            </a:r>
            <a:r>
              <a:rPr lang="en-US" altLang="zh-CN" dirty="0"/>
              <a:t> = </a:t>
            </a:r>
            <a:r>
              <a:rPr lang="en-US" altLang="zh-CN" dirty="0" err="1"/>
              <a:t>QFileDialog</a:t>
            </a:r>
            <a:r>
              <a:rPr lang="en-US" altLang="zh-CN" dirty="0"/>
              <a:t>::</a:t>
            </a:r>
            <a:r>
              <a:rPr lang="en-US" altLang="zh-CN" dirty="0" err="1"/>
              <a:t>getSaveFileName</a:t>
            </a:r>
            <a:r>
              <a:rPr lang="en-US" altLang="zh-CN" dirty="0"/>
              <a:t>(this, </a:t>
            </a:r>
            <a:r>
              <a:rPr lang="en-US" altLang="zh-CN" dirty="0" err="1"/>
              <a:t>tr</a:t>
            </a:r>
            <a:r>
              <a:rPr lang="en-US" altLang="zh-CN" dirty="0"/>
              <a:t>("</a:t>
            </a:r>
            <a:r>
              <a:rPr lang="zh-CN" altLang="zh-CN" dirty="0"/>
              <a:t>另存为</a:t>
            </a:r>
            <a:r>
              <a:rPr lang="en-US" altLang="zh-CN" dirty="0"/>
              <a:t>"), </a:t>
            </a:r>
            <a:r>
              <a:rPr lang="en-US" altLang="zh-CN" dirty="0" err="1"/>
              <a:t>myCurDoc</a:t>
            </a:r>
            <a:r>
              <a:rPr lang="en-US" altLang="zh-CN" dirty="0"/>
              <a:t> Path, </a:t>
            </a:r>
            <a:r>
              <a:rPr lang="en-US" altLang="zh-CN" dirty="0" err="1"/>
              <a:t>tr</a:t>
            </a:r>
            <a:r>
              <a:rPr lang="en-US" altLang="zh-CN" dirty="0"/>
              <a:t>("HTML </a:t>
            </a:r>
            <a:r>
              <a:rPr lang="zh-CN" altLang="zh-CN" dirty="0"/>
              <a:t>文档</a:t>
            </a:r>
            <a:r>
              <a:rPr lang="en-US" altLang="zh-CN" dirty="0"/>
              <a:t> (*.</a:t>
            </a:r>
            <a:r>
              <a:rPr lang="en-US" altLang="zh-CN" dirty="0" err="1"/>
              <a:t>htm</a:t>
            </a:r>
            <a:r>
              <a:rPr lang="en-US" altLang="zh-CN" dirty="0"/>
              <a:t> *.html);;</a:t>
            </a:r>
            <a:r>
              <a:rPr lang="zh-CN" altLang="zh-CN" dirty="0"/>
              <a:t>所有文件</a:t>
            </a:r>
            <a:r>
              <a:rPr lang="en-US" altLang="zh-CN" dirty="0"/>
              <a:t> (*.*)"));</a:t>
            </a:r>
            <a:endParaRPr lang="zh-CN" altLang="zh-CN" dirty="0"/>
          </a:p>
          <a:p>
            <a:r>
              <a:rPr lang="en-US" altLang="zh-CN" dirty="0"/>
              <a:t>    if(</a:t>
            </a:r>
            <a:r>
              <a:rPr lang="en-US" altLang="zh-CN" dirty="0" err="1"/>
              <a:t>docName.isEmpty</a:t>
            </a:r>
            <a:r>
              <a:rPr lang="en-US" altLang="zh-CN" dirty="0"/>
              <a:t>()) return false;</a:t>
            </a:r>
            <a:endParaRPr lang="zh-CN" altLang="zh-CN" dirty="0"/>
          </a:p>
          <a:p>
            <a:r>
              <a:rPr lang="en-US" altLang="zh-CN" dirty="0"/>
              <a:t>    else return </a:t>
            </a:r>
            <a:r>
              <a:rPr lang="en-US" altLang="zh-CN" dirty="0" err="1"/>
              <a:t>saveDocOpt</a:t>
            </a:r>
            <a:r>
              <a:rPr lang="en-US" altLang="zh-CN" dirty="0"/>
              <a:t>(</a:t>
            </a:r>
            <a:r>
              <a:rPr lang="en-US" altLang="zh-CN" dirty="0" err="1"/>
              <a:t>docName</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43882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．功能实现</a:t>
            </a:r>
          </a:p>
        </p:txBody>
      </p:sp>
      <p:sp>
        <p:nvSpPr>
          <p:cNvPr id="3" name="TextBox 2"/>
          <p:cNvSpPr txBox="1"/>
          <p:nvPr/>
        </p:nvSpPr>
        <p:spPr>
          <a:xfrm>
            <a:off x="760021" y="1056904"/>
            <a:ext cx="10343408" cy="646331"/>
          </a:xfrm>
          <a:prstGeom prst="rect">
            <a:avLst/>
          </a:prstGeom>
          <a:noFill/>
        </p:spPr>
        <p:txBody>
          <a:bodyPr wrap="square" rtlCol="0">
            <a:spAutoFit/>
          </a:bodyPr>
          <a:lstStyle/>
          <a:p>
            <a:pPr indent="450850"/>
            <a:r>
              <a:rPr lang="zh-CN" altLang="zh-CN" sz="1800" dirty="0"/>
              <a:t>“另存为”功能先通过“文件”对话框获取文档将要保存的路径，路径不为空才会进行文件的写入操作，它由</a:t>
            </a:r>
            <a:r>
              <a:rPr lang="en-US" altLang="zh-CN" sz="1800" dirty="0" err="1"/>
              <a:t>saveDocOpt</a:t>
            </a:r>
            <a:r>
              <a:rPr lang="en-US" altLang="zh-CN" sz="1800" dirty="0"/>
              <a:t>()</a:t>
            </a:r>
            <a:r>
              <a:rPr lang="zh-CN" altLang="zh-CN" sz="1800" dirty="0"/>
              <a:t>方法实现</a:t>
            </a:r>
            <a:r>
              <a:rPr lang="zh-CN" altLang="zh-CN" sz="1800" dirty="0" smtClean="0"/>
              <a:t>：</a:t>
            </a:r>
            <a:endParaRPr lang="zh-CN" altLang="zh-CN" sz="1800" dirty="0"/>
          </a:p>
        </p:txBody>
      </p:sp>
      <p:sp>
        <p:nvSpPr>
          <p:cNvPr id="4" name="TextBox 3"/>
          <p:cNvSpPr txBox="1"/>
          <p:nvPr/>
        </p:nvSpPr>
        <p:spPr>
          <a:xfrm>
            <a:off x="1401288" y="1828800"/>
            <a:ext cx="9144000" cy="3325416"/>
          </a:xfrm>
          <a:prstGeom prst="roundRect">
            <a:avLst>
              <a:gd name="adj" fmla="val 6371"/>
            </a:avLst>
          </a:prstGeom>
          <a:solidFill>
            <a:srgbClr val="DDDDDD"/>
          </a:solidFill>
        </p:spPr>
        <p:txBody>
          <a:bodyPr wrap="square" rtlCol="0">
            <a:spAutoFit/>
          </a:bodyPr>
          <a:lstStyle/>
          <a:p>
            <a:r>
              <a:rPr lang="en-US" altLang="zh-CN" dirty="0" err="1"/>
              <a:t>bool</a:t>
            </a:r>
            <a:r>
              <a:rPr lang="en-US" altLang="zh-CN" dirty="0"/>
              <a:t> </a:t>
            </a:r>
            <a:r>
              <a:rPr lang="en-US" altLang="zh-CN" dirty="0" err="1"/>
              <a:t>MyChildWnd</a:t>
            </a:r>
            <a:r>
              <a:rPr lang="en-US" altLang="zh-CN" dirty="0"/>
              <a:t>::</a:t>
            </a:r>
            <a:r>
              <a:rPr lang="en-US" altLang="zh-CN" dirty="0" err="1"/>
              <a:t>saveDocOpt</a:t>
            </a:r>
            <a:r>
              <a:rPr lang="en-US" altLang="zh-CN" dirty="0"/>
              <a:t>(</a:t>
            </a:r>
            <a:r>
              <a:rPr lang="en-US" altLang="zh-CN" dirty="0" err="1"/>
              <a:t>QString</a:t>
            </a:r>
            <a:r>
              <a:rPr lang="en-US" altLang="zh-CN" dirty="0"/>
              <a:t> </a:t>
            </a:r>
            <a:r>
              <a:rPr lang="en-US" altLang="zh-CN" dirty="0" err="1"/>
              <a:t>docName</a:t>
            </a:r>
            <a:r>
              <a:rPr lang="en-US" altLang="zh-CN" dirty="0"/>
              <a:t>)</a:t>
            </a:r>
            <a:endParaRPr lang="zh-CN" altLang="zh-CN" dirty="0"/>
          </a:p>
          <a:p>
            <a:r>
              <a:rPr lang="en-US" altLang="zh-CN" dirty="0"/>
              <a:t>{</a:t>
            </a:r>
            <a:endParaRPr lang="zh-CN" altLang="zh-CN" dirty="0"/>
          </a:p>
          <a:p>
            <a:r>
              <a:rPr lang="en-US" altLang="zh-CN" dirty="0"/>
              <a:t>    if(!(</a:t>
            </a:r>
            <a:r>
              <a:rPr lang="en-US" altLang="zh-CN" dirty="0" err="1"/>
              <a:t>docName.endsWith</a:t>
            </a:r>
            <a:r>
              <a:rPr lang="en-US" altLang="zh-CN" dirty="0"/>
              <a:t>(".</a:t>
            </a:r>
            <a:r>
              <a:rPr lang="en-US" altLang="zh-CN" dirty="0" err="1"/>
              <a:t>htm</a:t>
            </a:r>
            <a:r>
              <a:rPr lang="en-US" altLang="zh-CN" dirty="0"/>
              <a:t>", </a:t>
            </a:r>
            <a:r>
              <a:rPr lang="en-US" altLang="zh-CN" dirty="0" err="1"/>
              <a:t>Qt</a:t>
            </a:r>
            <a:r>
              <a:rPr lang="en-US" altLang="zh-CN" dirty="0"/>
              <a:t>::</a:t>
            </a:r>
            <a:r>
              <a:rPr lang="en-US" altLang="zh-CN" dirty="0" err="1"/>
              <a:t>CaseInsensitive</a:t>
            </a:r>
            <a:r>
              <a:rPr lang="en-US" altLang="zh-CN" dirty="0"/>
              <a:t>) || </a:t>
            </a:r>
            <a:r>
              <a:rPr lang="en-US" altLang="zh-CN" dirty="0" err="1"/>
              <a:t>docName.endsWith</a:t>
            </a:r>
            <a:r>
              <a:rPr lang="en-US" altLang="zh-CN" dirty="0"/>
              <a:t>  (".html", </a:t>
            </a:r>
            <a:r>
              <a:rPr lang="en-US" altLang="zh-CN" dirty="0" err="1"/>
              <a:t>Qt</a:t>
            </a:r>
            <a:r>
              <a:rPr lang="en-US" altLang="zh-CN" dirty="0"/>
              <a:t>::</a:t>
            </a:r>
            <a:r>
              <a:rPr lang="en-US" altLang="zh-CN" dirty="0" err="1"/>
              <a:t>CaseInsensitive</a:t>
            </a:r>
            <a:r>
              <a:rPr lang="en-US" altLang="zh-CN" dirty="0"/>
              <a:t>)))</a:t>
            </a:r>
            <a:endParaRPr lang="zh-CN" altLang="zh-CN" dirty="0"/>
          </a:p>
          <a:p>
            <a:r>
              <a:rPr lang="en-US" altLang="zh-CN" dirty="0"/>
              <a:t>    {</a:t>
            </a:r>
            <a:endParaRPr lang="zh-CN" altLang="zh-CN" dirty="0"/>
          </a:p>
          <a:p>
            <a:r>
              <a:rPr lang="en-US" altLang="zh-CN" dirty="0"/>
              <a:t>        </a:t>
            </a:r>
            <a:r>
              <a:rPr lang="en-US" altLang="zh-CN" dirty="0" err="1"/>
              <a:t>docName</a:t>
            </a:r>
            <a:r>
              <a:rPr lang="en-US" altLang="zh-CN" dirty="0"/>
              <a:t> += ".html";				//</a:t>
            </a:r>
            <a:r>
              <a:rPr lang="zh-CN" altLang="zh-CN" dirty="0"/>
              <a:t>默认保存为</a:t>
            </a:r>
            <a:r>
              <a:rPr lang="en-US" altLang="zh-CN" dirty="0"/>
              <a:t> HTML </a:t>
            </a:r>
            <a:r>
              <a:rPr lang="zh-CN" altLang="zh-CN" dirty="0"/>
              <a:t>文档</a:t>
            </a:r>
          </a:p>
          <a:p>
            <a:r>
              <a:rPr lang="en-US" altLang="zh-CN" dirty="0"/>
              <a:t>    }</a:t>
            </a:r>
            <a:endParaRPr lang="zh-CN" altLang="zh-CN" dirty="0"/>
          </a:p>
          <a:p>
            <a:r>
              <a:rPr lang="en-US" altLang="zh-CN" dirty="0"/>
              <a:t>    </a:t>
            </a:r>
            <a:r>
              <a:rPr lang="en-US" altLang="zh-CN" dirty="0" err="1"/>
              <a:t>QTextDocumentWriter</a:t>
            </a:r>
            <a:r>
              <a:rPr lang="en-US" altLang="zh-CN" dirty="0"/>
              <a:t> writer(</a:t>
            </a:r>
            <a:r>
              <a:rPr lang="en-US" altLang="zh-CN" dirty="0" err="1"/>
              <a:t>docName</a:t>
            </a:r>
            <a:r>
              <a:rPr lang="en-US" altLang="zh-CN" dirty="0"/>
              <a:t>);</a:t>
            </a:r>
            <a:endParaRPr lang="zh-CN" altLang="zh-CN" dirty="0"/>
          </a:p>
          <a:p>
            <a:r>
              <a:rPr lang="en-US" altLang="zh-CN" dirty="0"/>
              <a:t>    </a:t>
            </a:r>
            <a:r>
              <a:rPr lang="en-US" altLang="zh-CN" dirty="0" err="1"/>
              <a:t>bool</a:t>
            </a:r>
            <a:r>
              <a:rPr lang="en-US" altLang="zh-CN" dirty="0"/>
              <a:t> success = </a:t>
            </a:r>
            <a:r>
              <a:rPr lang="en-US" altLang="zh-CN" dirty="0" err="1"/>
              <a:t>writer.write</a:t>
            </a:r>
            <a:r>
              <a:rPr lang="en-US" altLang="zh-CN" dirty="0"/>
              <a:t>(this-&gt;document());</a:t>
            </a:r>
            <a:endParaRPr lang="zh-CN" altLang="zh-CN" dirty="0"/>
          </a:p>
          <a:p>
            <a:r>
              <a:rPr lang="en-US" altLang="zh-CN" dirty="0"/>
              <a:t>    if (success) </a:t>
            </a:r>
            <a:r>
              <a:rPr lang="en-US" altLang="zh-CN" dirty="0" err="1"/>
              <a:t>setCurDoc</a:t>
            </a:r>
            <a:r>
              <a:rPr lang="en-US" altLang="zh-CN" dirty="0"/>
              <a:t>(</a:t>
            </a:r>
            <a:r>
              <a:rPr lang="en-US" altLang="zh-CN" dirty="0" err="1"/>
              <a:t>docName</a:t>
            </a:r>
            <a:r>
              <a:rPr lang="en-US" altLang="zh-CN" dirty="0"/>
              <a:t>);</a:t>
            </a:r>
            <a:endParaRPr lang="zh-CN" altLang="zh-CN" dirty="0"/>
          </a:p>
          <a:p>
            <a:r>
              <a:rPr lang="en-US" altLang="zh-CN" dirty="0"/>
              <a:t>    return success;</a:t>
            </a:r>
            <a:endParaRPr lang="zh-CN" altLang="zh-CN" dirty="0"/>
          </a:p>
          <a:p>
            <a:r>
              <a:rPr lang="en-US" altLang="zh-CN" dirty="0" smtClean="0"/>
              <a:t>}</a:t>
            </a:r>
          </a:p>
        </p:txBody>
      </p:sp>
    </p:spTree>
    <p:extLst>
      <p:ext uri="{BB962C8B-B14F-4D97-AF65-F5344CB8AC3E}">
        <p14:creationId xmlns:p14="http://schemas.microsoft.com/office/powerpoint/2010/main" val="2899962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矩形 2"/>
          <p:cNvSpPr/>
          <p:nvPr/>
        </p:nvSpPr>
        <p:spPr>
          <a:xfrm>
            <a:off x="1000965" y="982049"/>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4" name="TextBox 3"/>
          <p:cNvSpPr txBox="1"/>
          <p:nvPr/>
        </p:nvSpPr>
        <p:spPr>
          <a:xfrm>
            <a:off x="1000965" y="1376988"/>
            <a:ext cx="9681576" cy="1838801"/>
          </a:xfrm>
          <a:prstGeom prst="roundRect">
            <a:avLst>
              <a:gd name="adj" fmla="val 12146"/>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r>
              <a:rPr lang="en-US" altLang="zh-CN" dirty="0" err="1"/>
              <a:t>MainWindow</a:t>
            </a:r>
            <a:r>
              <a:rPr lang="en-US" altLang="zh-CN" dirty="0"/>
              <a:t>();</a:t>
            </a:r>
            <a:endParaRPr lang="zh-CN" altLang="zh-CN" dirty="0"/>
          </a:p>
          <a:p>
            <a:r>
              <a:rPr lang="en-US" altLang="zh-CN" dirty="0"/>
              <a:t>	...</a:t>
            </a:r>
            <a:endParaRPr lang="zh-CN" altLang="zh-CN" dirty="0"/>
          </a:p>
          <a:p>
            <a:r>
              <a:rPr lang="en-US" altLang="zh-CN" dirty="0"/>
              <a:t>    void </a:t>
            </a:r>
            <a:r>
              <a:rPr lang="en-US" altLang="zh-CN" dirty="0" err="1"/>
              <a:t>docSave</a:t>
            </a:r>
            <a:r>
              <a:rPr lang="en-US" altLang="zh-CN" dirty="0"/>
              <a:t>();					//</a:t>
            </a:r>
            <a:r>
              <a:rPr lang="zh-CN" altLang="zh-CN" dirty="0"/>
              <a:t>保存文档</a:t>
            </a:r>
          </a:p>
          <a:p>
            <a:r>
              <a:rPr lang="en-US" altLang="zh-CN" dirty="0"/>
              <a:t>    void </a:t>
            </a:r>
            <a:r>
              <a:rPr lang="en-US" altLang="zh-CN" dirty="0" err="1"/>
              <a:t>docSaveAs</a:t>
            </a:r>
            <a:r>
              <a:rPr lang="en-US" altLang="zh-CN" dirty="0"/>
              <a:t>();				</a:t>
            </a:r>
            <a:r>
              <a:rPr lang="en-US" altLang="zh-CN" dirty="0" smtClean="0"/>
              <a:t>	//</a:t>
            </a:r>
            <a:r>
              <a:rPr lang="zh-CN" altLang="zh-CN" dirty="0"/>
              <a:t>文档</a:t>
            </a:r>
            <a:r>
              <a:rPr lang="zh-CN" altLang="zh-CN" dirty="0" smtClean="0"/>
              <a:t>另存为</a:t>
            </a:r>
            <a:endParaRPr lang="zh-CN" altLang="zh-CN" dirty="0"/>
          </a:p>
        </p:txBody>
      </p:sp>
      <p:sp>
        <p:nvSpPr>
          <p:cNvPr id="5" name="矩形 4"/>
          <p:cNvSpPr/>
          <p:nvPr/>
        </p:nvSpPr>
        <p:spPr>
          <a:xfrm>
            <a:off x="510639" y="3198170"/>
            <a:ext cx="10521538" cy="646331"/>
          </a:xfrm>
          <a:prstGeom prst="rect">
            <a:avLst/>
          </a:prstGeom>
        </p:spPr>
        <p:txBody>
          <a:bodyPr wrap="square">
            <a:spAutoFit/>
          </a:bodyPr>
          <a:lstStyle/>
          <a:p>
            <a:pPr indent="450850" latinLnBrk="1"/>
            <a:r>
              <a:rPr lang="zh-CN" altLang="zh-CN" sz="1800" dirty="0"/>
              <a:t>因为“保存”和“另存为”功能在</a:t>
            </a:r>
            <a:r>
              <a:rPr lang="en-US" altLang="zh-CN" sz="1800" dirty="0" err="1"/>
              <a:t>MyChildWnd</a:t>
            </a:r>
            <a:r>
              <a:rPr lang="zh-CN" altLang="zh-CN" sz="1800" dirty="0"/>
              <a:t>类中已经实现了，所以这里只需要调用相应的方法即可，代码如下：</a:t>
            </a:r>
          </a:p>
        </p:txBody>
      </p:sp>
      <p:sp>
        <p:nvSpPr>
          <p:cNvPr id="6" name="TextBox 5"/>
          <p:cNvSpPr txBox="1"/>
          <p:nvPr/>
        </p:nvSpPr>
        <p:spPr>
          <a:xfrm>
            <a:off x="1000965" y="3844501"/>
            <a:ext cx="9681576" cy="2891790"/>
          </a:xfrm>
          <a:prstGeom prst="roundRect">
            <a:avLst>
              <a:gd name="adj" fmla="val 12146"/>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docSave</a:t>
            </a:r>
            <a:r>
              <a:rPr lang="en-US" altLang="zh-CN" dirty="0"/>
              <a:t>()</a:t>
            </a:r>
            <a:endParaRPr lang="zh-CN" altLang="zh-CN" dirty="0"/>
          </a:p>
          <a:p>
            <a:r>
              <a:rPr lang="en-US" altLang="zh-CN" dirty="0"/>
              <a:t>{</a:t>
            </a:r>
            <a:endParaRPr lang="zh-CN" altLang="zh-CN" dirty="0"/>
          </a:p>
          <a:p>
            <a:r>
              <a:rPr lang="en-US" altLang="zh-CN" dirty="0"/>
              <a:t>    if(</a:t>
            </a:r>
            <a:r>
              <a:rPr lang="en-US" altLang="zh-CN" dirty="0" err="1"/>
              <a:t>activateChildWnd</a:t>
            </a:r>
            <a:r>
              <a:rPr lang="en-US" altLang="zh-CN" dirty="0"/>
              <a:t>() &amp;&amp; </a:t>
            </a:r>
            <a:r>
              <a:rPr lang="en-US" altLang="zh-CN" dirty="0" err="1"/>
              <a:t>activateChildWnd</a:t>
            </a:r>
            <a:r>
              <a:rPr lang="en-US" altLang="zh-CN" dirty="0"/>
              <a:t>()-&gt;</a:t>
            </a:r>
            <a:r>
              <a:rPr lang="en-US" altLang="zh-CN" dirty="0" err="1"/>
              <a:t>saveDoc</a:t>
            </a:r>
            <a:r>
              <a:rPr lang="en-US" altLang="zh-CN" dirty="0"/>
              <a:t>())</a:t>
            </a:r>
            <a:endParaRPr lang="zh-CN" altLang="zh-CN" dirty="0"/>
          </a:p>
          <a:p>
            <a:r>
              <a:rPr lang="en-US" altLang="zh-CN" dirty="0"/>
              <a:t>        </a:t>
            </a:r>
            <a:r>
              <a:rPr lang="en-US" altLang="zh-CN" dirty="0" err="1"/>
              <a:t>statusBar</a:t>
            </a:r>
            <a:r>
              <a:rPr lang="en-US" altLang="zh-CN" dirty="0"/>
              <a:t>()-&gt;</a:t>
            </a:r>
            <a:r>
              <a:rPr lang="en-US" altLang="zh-CN" dirty="0" err="1"/>
              <a:t>showMessage</a:t>
            </a:r>
            <a:r>
              <a:rPr lang="en-US" altLang="zh-CN" dirty="0"/>
              <a:t>(</a:t>
            </a:r>
            <a:r>
              <a:rPr lang="en-US" altLang="zh-CN" dirty="0" err="1"/>
              <a:t>tr</a:t>
            </a:r>
            <a:r>
              <a:rPr lang="en-US" altLang="zh-CN" dirty="0"/>
              <a:t>("</a:t>
            </a:r>
            <a:r>
              <a:rPr lang="zh-CN" altLang="zh-CN" dirty="0"/>
              <a:t>保存成功</a:t>
            </a:r>
            <a:r>
              <a:rPr lang="en-US" altLang="zh-CN" dirty="0"/>
              <a:t>"), 2000);</a:t>
            </a:r>
            <a:endParaRPr lang="zh-CN" altLang="zh-CN" dirty="0"/>
          </a:p>
          <a:p>
            <a:r>
              <a:rPr lang="en-US" altLang="zh-CN" dirty="0"/>
              <a:t>}</a:t>
            </a:r>
            <a:endParaRPr lang="zh-CN" altLang="zh-CN" dirty="0"/>
          </a:p>
          <a:p>
            <a:r>
              <a:rPr lang="en-US" altLang="zh-CN" dirty="0"/>
              <a:t>void </a:t>
            </a:r>
            <a:r>
              <a:rPr lang="en-US" altLang="zh-CN" dirty="0" err="1"/>
              <a:t>MainWindow</a:t>
            </a:r>
            <a:r>
              <a:rPr lang="en-US" altLang="zh-CN" dirty="0"/>
              <a:t>::</a:t>
            </a:r>
            <a:r>
              <a:rPr lang="en-US" altLang="zh-CN" dirty="0" err="1"/>
              <a:t>docSaveAs</a:t>
            </a:r>
            <a:r>
              <a:rPr lang="en-US" altLang="zh-CN" dirty="0"/>
              <a:t>()</a:t>
            </a:r>
            <a:endParaRPr lang="zh-CN" altLang="zh-CN" dirty="0"/>
          </a:p>
          <a:p>
            <a:r>
              <a:rPr lang="en-US" altLang="zh-CN" dirty="0"/>
              <a:t>{</a:t>
            </a:r>
            <a:endParaRPr lang="zh-CN" altLang="zh-CN" dirty="0"/>
          </a:p>
          <a:p>
            <a:r>
              <a:rPr lang="en-US" altLang="zh-CN" dirty="0"/>
              <a:t>    if(</a:t>
            </a:r>
            <a:r>
              <a:rPr lang="en-US" altLang="zh-CN" dirty="0" err="1"/>
              <a:t>activateChildWnd</a:t>
            </a:r>
            <a:r>
              <a:rPr lang="en-US" altLang="zh-CN" dirty="0"/>
              <a:t>() &amp;&amp; </a:t>
            </a:r>
            <a:r>
              <a:rPr lang="en-US" altLang="zh-CN" dirty="0" err="1"/>
              <a:t>activateChildWnd</a:t>
            </a:r>
            <a:r>
              <a:rPr lang="en-US" altLang="zh-CN" dirty="0"/>
              <a:t>()-&gt;</a:t>
            </a:r>
            <a:r>
              <a:rPr lang="en-US" altLang="zh-CN" dirty="0" err="1"/>
              <a:t>saveAsDoc</a:t>
            </a:r>
            <a:r>
              <a:rPr lang="en-US" altLang="zh-CN" dirty="0"/>
              <a:t>())</a:t>
            </a:r>
            <a:endParaRPr lang="zh-CN" altLang="zh-CN" dirty="0"/>
          </a:p>
          <a:p>
            <a:r>
              <a:rPr lang="en-US" altLang="zh-CN" dirty="0"/>
              <a:t>        </a:t>
            </a:r>
            <a:r>
              <a:rPr lang="en-US" altLang="zh-CN" dirty="0" err="1"/>
              <a:t>statusBar</a:t>
            </a:r>
            <a:r>
              <a:rPr lang="en-US" altLang="zh-CN" dirty="0"/>
              <a:t>()-&gt;</a:t>
            </a:r>
            <a:r>
              <a:rPr lang="en-US" altLang="zh-CN" dirty="0" err="1"/>
              <a:t>showMessage</a:t>
            </a:r>
            <a:r>
              <a:rPr lang="en-US" altLang="zh-CN" dirty="0"/>
              <a:t>(</a:t>
            </a:r>
            <a:r>
              <a:rPr lang="en-US" altLang="zh-CN" dirty="0" err="1"/>
              <a:t>tr</a:t>
            </a:r>
            <a:r>
              <a:rPr lang="en-US" altLang="zh-CN" dirty="0"/>
              <a:t>("</a:t>
            </a:r>
            <a:r>
              <a:rPr lang="zh-CN" altLang="zh-CN" dirty="0"/>
              <a:t>保存成功</a:t>
            </a:r>
            <a:r>
              <a:rPr lang="en-US" altLang="zh-CN" dirty="0"/>
              <a:t>"), 2000);</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778978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3</a:t>
            </a:r>
            <a:r>
              <a:rPr lang="zh-CN" altLang="zh-CN" sz="2400" b="1" dirty="0"/>
              <a:t>．功能调用</a:t>
            </a:r>
          </a:p>
        </p:txBody>
      </p:sp>
      <p:sp>
        <p:nvSpPr>
          <p:cNvPr id="3" name="矩形 2"/>
          <p:cNvSpPr/>
          <p:nvPr/>
        </p:nvSpPr>
        <p:spPr>
          <a:xfrm>
            <a:off x="946433" y="993924"/>
            <a:ext cx="5032147" cy="369332"/>
          </a:xfrm>
          <a:prstGeom prst="rect">
            <a:avLst/>
          </a:prstGeom>
        </p:spPr>
        <p:txBody>
          <a:bodyPr wrap="none">
            <a:spAutoFit/>
          </a:bodyPr>
          <a:lstStyle/>
          <a:p>
            <a:pPr fontAlgn="ctr"/>
            <a:r>
              <a:rPr lang="zh-CN" altLang="zh-CN" sz="1800" dirty="0"/>
              <a:t>分别给“保存”“另存为”菜单项添加槽函数：</a:t>
            </a:r>
          </a:p>
        </p:txBody>
      </p:sp>
      <p:sp>
        <p:nvSpPr>
          <p:cNvPr id="4" name="TextBox 3"/>
          <p:cNvSpPr txBox="1"/>
          <p:nvPr/>
        </p:nvSpPr>
        <p:spPr>
          <a:xfrm>
            <a:off x="946433" y="1399389"/>
            <a:ext cx="9883863" cy="2565142"/>
          </a:xfrm>
          <a:prstGeom prst="roundRect">
            <a:avLst>
              <a:gd name="adj" fmla="val 833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on_saveAction_triggered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docSave</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on_saveAsAction_triggered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docSaveAs</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441731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4</a:t>
            </a:r>
            <a:r>
              <a:rPr lang="zh-CN" altLang="zh-CN" sz="2400" b="1" dirty="0"/>
              <a:t>．保存提醒</a:t>
            </a:r>
          </a:p>
        </p:txBody>
      </p:sp>
      <p:sp>
        <p:nvSpPr>
          <p:cNvPr id="3" name="矩形 2"/>
          <p:cNvSpPr/>
          <p:nvPr/>
        </p:nvSpPr>
        <p:spPr>
          <a:xfrm>
            <a:off x="996134" y="1017675"/>
            <a:ext cx="4271490"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”头文件中添加声明：</a:t>
            </a:r>
          </a:p>
        </p:txBody>
      </p:sp>
      <p:sp>
        <p:nvSpPr>
          <p:cNvPr id="4" name="圆角矩形 3"/>
          <p:cNvSpPr/>
          <p:nvPr/>
        </p:nvSpPr>
        <p:spPr>
          <a:xfrm>
            <a:off x="996134" y="1387007"/>
            <a:ext cx="9917289" cy="970478"/>
          </a:xfrm>
          <a:prstGeom prst="roundRect">
            <a:avLst/>
          </a:prstGeom>
          <a:solidFill>
            <a:srgbClr val="DDDDDD"/>
          </a:solidFill>
        </p:spPr>
        <p:txBody>
          <a:bodyPr wrap="square">
            <a:spAutoFit/>
          </a:bodyPr>
          <a:lstStyle/>
          <a:p>
            <a:r>
              <a:rPr lang="en-US" altLang="zh-CN" dirty="0"/>
              <a:t>private:</a:t>
            </a:r>
            <a:endParaRPr lang="zh-CN" altLang="zh-CN" dirty="0"/>
          </a:p>
          <a:p>
            <a:r>
              <a:rPr lang="en-US" altLang="zh-CN" dirty="0"/>
              <a:t>	...</a:t>
            </a:r>
            <a:endParaRPr lang="zh-CN" altLang="zh-CN" dirty="0"/>
          </a:p>
          <a:p>
            <a:r>
              <a:rPr lang="en-US" altLang="zh-CN" dirty="0"/>
              <a:t>    </a:t>
            </a:r>
            <a:r>
              <a:rPr lang="en-US" altLang="zh-CN" dirty="0" err="1"/>
              <a:t>bool</a:t>
            </a:r>
            <a:r>
              <a:rPr lang="en-US" altLang="zh-CN" dirty="0"/>
              <a:t> </a:t>
            </a:r>
            <a:r>
              <a:rPr lang="en-US" altLang="zh-CN" dirty="0" err="1"/>
              <a:t>promptSave</a:t>
            </a:r>
            <a:r>
              <a:rPr lang="en-US" altLang="zh-CN" dirty="0"/>
              <a:t>();			//</a:t>
            </a:r>
            <a:r>
              <a:rPr lang="zh-CN" altLang="zh-CN" dirty="0"/>
              <a:t>用户关闭文档时提示保存</a:t>
            </a:r>
          </a:p>
        </p:txBody>
      </p:sp>
      <p:sp>
        <p:nvSpPr>
          <p:cNvPr id="5" name="矩形 4"/>
          <p:cNvSpPr/>
          <p:nvPr/>
        </p:nvSpPr>
        <p:spPr>
          <a:xfrm>
            <a:off x="988101" y="2375316"/>
            <a:ext cx="3766159" cy="369332"/>
          </a:xfrm>
          <a:prstGeom prst="rect">
            <a:avLst/>
          </a:prstGeom>
        </p:spPr>
        <p:txBody>
          <a:bodyPr wrap="none">
            <a:spAutoFit/>
          </a:bodyPr>
          <a:lstStyle/>
          <a:p>
            <a:r>
              <a:rPr lang="en-US" altLang="zh-CN" sz="1800" dirty="0" err="1"/>
              <a:t>promptSave</a:t>
            </a:r>
            <a:r>
              <a:rPr lang="en-US" altLang="zh-CN" sz="1800" dirty="0"/>
              <a:t>()</a:t>
            </a:r>
            <a:r>
              <a:rPr lang="zh-CN" altLang="zh-CN" sz="1800" dirty="0"/>
              <a:t>方法的实现代码如下：</a:t>
            </a:r>
          </a:p>
        </p:txBody>
      </p:sp>
      <p:sp>
        <p:nvSpPr>
          <p:cNvPr id="6" name="圆角矩形 5"/>
          <p:cNvSpPr/>
          <p:nvPr/>
        </p:nvSpPr>
        <p:spPr>
          <a:xfrm>
            <a:off x="988101" y="2784465"/>
            <a:ext cx="9917289" cy="2839403"/>
          </a:xfrm>
          <a:prstGeom prst="roundRect">
            <a:avLst>
              <a:gd name="adj" fmla="val 8345"/>
            </a:avLst>
          </a:prstGeom>
          <a:solidFill>
            <a:srgbClr val="DDDDDD"/>
          </a:solidFill>
        </p:spPr>
        <p:txBody>
          <a:bodyPr wrap="square">
            <a:spAutoFit/>
          </a:bodyPr>
          <a:lstStyle/>
          <a:p>
            <a:r>
              <a:rPr lang="en-US" altLang="zh-CN" dirty="0" err="1"/>
              <a:t>bool</a:t>
            </a:r>
            <a:r>
              <a:rPr lang="en-US" altLang="zh-CN" dirty="0"/>
              <a:t> </a:t>
            </a:r>
            <a:r>
              <a:rPr lang="en-US" altLang="zh-CN" dirty="0" err="1"/>
              <a:t>MyChildWnd</a:t>
            </a:r>
            <a:r>
              <a:rPr lang="en-US" altLang="zh-CN" dirty="0"/>
              <a:t>::</a:t>
            </a:r>
            <a:r>
              <a:rPr lang="en-US" altLang="zh-CN" dirty="0" err="1"/>
              <a:t>promptSave</a:t>
            </a:r>
            <a:r>
              <a:rPr lang="en-US" altLang="zh-CN" dirty="0"/>
              <a:t>()</a:t>
            </a:r>
            <a:endParaRPr lang="zh-CN" altLang="zh-CN" dirty="0"/>
          </a:p>
          <a:p>
            <a:r>
              <a:rPr lang="en-US" altLang="zh-CN" dirty="0"/>
              <a:t>{</a:t>
            </a:r>
            <a:endParaRPr lang="zh-CN" altLang="zh-CN" dirty="0"/>
          </a:p>
          <a:p>
            <a:r>
              <a:rPr lang="en-US" altLang="zh-CN" dirty="0"/>
              <a:t>    if(!document()-&gt;</a:t>
            </a:r>
            <a:r>
              <a:rPr lang="en-US" altLang="zh-CN" dirty="0" err="1"/>
              <a:t>isModified</a:t>
            </a:r>
            <a:r>
              <a:rPr lang="en-US" altLang="zh-CN" dirty="0"/>
              <a:t>()) return true;</a:t>
            </a:r>
            <a:endParaRPr lang="zh-CN" altLang="zh-CN" dirty="0"/>
          </a:p>
          <a:p>
            <a:r>
              <a:rPr lang="en-US" altLang="zh-CN" dirty="0"/>
              <a:t>    </a:t>
            </a:r>
            <a:r>
              <a:rPr lang="en-US" altLang="zh-CN" dirty="0" err="1"/>
              <a:t>QMessageBox</a:t>
            </a:r>
            <a:r>
              <a:rPr lang="en-US" altLang="zh-CN" dirty="0"/>
              <a:t>::</a:t>
            </a:r>
            <a:r>
              <a:rPr lang="en-US" altLang="zh-CN" dirty="0" err="1"/>
              <a:t>StandardButton</a:t>
            </a:r>
            <a:r>
              <a:rPr lang="en-US" altLang="zh-CN" dirty="0"/>
              <a:t> result;</a:t>
            </a:r>
            <a:endParaRPr lang="zh-CN" altLang="zh-CN" dirty="0"/>
          </a:p>
          <a:p>
            <a:r>
              <a:rPr lang="en-US" altLang="zh-CN" dirty="0"/>
              <a:t>    result = </a:t>
            </a:r>
            <a:r>
              <a:rPr lang="en-US" altLang="zh-CN" dirty="0" err="1"/>
              <a:t>QMessageBox</a:t>
            </a:r>
            <a:r>
              <a:rPr lang="en-US" altLang="zh-CN" dirty="0"/>
              <a:t>::warning(this, </a:t>
            </a:r>
            <a:r>
              <a:rPr lang="en-US" altLang="zh-CN" dirty="0" err="1"/>
              <a:t>tr</a:t>
            </a:r>
            <a:r>
              <a:rPr lang="en-US" altLang="zh-CN" dirty="0"/>
              <a:t>("</a:t>
            </a:r>
            <a:r>
              <a:rPr lang="en-US" altLang="zh-CN" dirty="0" err="1"/>
              <a:t>MyWord</a:t>
            </a:r>
            <a:r>
              <a:rPr lang="en-US" altLang="zh-CN" dirty="0"/>
              <a:t>"), </a:t>
            </a:r>
            <a:r>
              <a:rPr lang="en-US" altLang="zh-CN" dirty="0" err="1"/>
              <a:t>tr</a:t>
            </a:r>
            <a:r>
              <a:rPr lang="en-US" altLang="zh-CN" dirty="0"/>
              <a:t>("</a:t>
            </a:r>
            <a:r>
              <a:rPr lang="zh-CN" altLang="zh-CN" dirty="0"/>
              <a:t>文档</a:t>
            </a:r>
            <a:r>
              <a:rPr lang="en-US" altLang="zh-CN" dirty="0"/>
              <a:t>'%1'</a:t>
            </a:r>
            <a:r>
              <a:rPr lang="zh-CN" altLang="zh-CN" dirty="0"/>
              <a:t>已被更改</a:t>
            </a:r>
            <a:r>
              <a:rPr lang="en-US" altLang="zh-CN" dirty="0"/>
              <a:t>,</a:t>
            </a:r>
            <a:r>
              <a:rPr lang="zh-CN" altLang="zh-CN" dirty="0"/>
              <a:t>保存吗</a:t>
            </a:r>
            <a:r>
              <a:rPr lang="en-US" altLang="zh-CN" dirty="0"/>
              <a:t>?").</a:t>
            </a:r>
            <a:r>
              <a:rPr lang="en-US" altLang="zh-CN" dirty="0" err="1"/>
              <a:t>arg</a:t>
            </a:r>
            <a:r>
              <a:rPr lang="en-US" altLang="zh-CN" dirty="0"/>
              <a:t>(</a:t>
            </a:r>
            <a:r>
              <a:rPr lang="en-US" altLang="zh-CN" dirty="0" err="1"/>
              <a:t>getCurDocName</a:t>
            </a:r>
            <a:r>
              <a:rPr lang="en-US" altLang="zh-CN" dirty="0"/>
              <a:t>()), </a:t>
            </a:r>
            <a:r>
              <a:rPr lang="en-US" altLang="zh-CN" dirty="0" err="1"/>
              <a:t>QMessageBox</a:t>
            </a:r>
            <a:r>
              <a:rPr lang="en-US" altLang="zh-CN" dirty="0"/>
              <a:t>::Save | </a:t>
            </a:r>
            <a:r>
              <a:rPr lang="en-US" altLang="zh-CN" dirty="0" err="1"/>
              <a:t>QMessageBox</a:t>
            </a:r>
            <a:r>
              <a:rPr lang="en-US" altLang="zh-CN" dirty="0"/>
              <a:t>::Discard | </a:t>
            </a:r>
            <a:r>
              <a:rPr lang="en-US" altLang="zh-CN" dirty="0" err="1"/>
              <a:t>QMessageBox</a:t>
            </a:r>
            <a:r>
              <a:rPr lang="en-US" altLang="zh-CN" dirty="0"/>
              <a:t>::Cancel);</a:t>
            </a:r>
            <a:endParaRPr lang="zh-CN" altLang="zh-CN" dirty="0"/>
          </a:p>
          <a:p>
            <a:r>
              <a:rPr lang="en-US" altLang="zh-CN" dirty="0"/>
              <a:t>    if(result == </a:t>
            </a:r>
            <a:r>
              <a:rPr lang="en-US" altLang="zh-CN" dirty="0" err="1"/>
              <a:t>QMessageBox</a:t>
            </a:r>
            <a:r>
              <a:rPr lang="en-US" altLang="zh-CN" dirty="0"/>
              <a:t>::Save) return </a:t>
            </a:r>
            <a:r>
              <a:rPr lang="en-US" altLang="zh-CN" dirty="0" err="1"/>
              <a:t>saveDoc</a:t>
            </a:r>
            <a:r>
              <a:rPr lang="en-US" altLang="zh-CN" dirty="0"/>
              <a:t>();</a:t>
            </a:r>
            <a:endParaRPr lang="zh-CN" altLang="zh-CN" dirty="0"/>
          </a:p>
          <a:p>
            <a:r>
              <a:rPr lang="en-US" altLang="zh-CN" dirty="0"/>
              <a:t>    else if (result == </a:t>
            </a:r>
            <a:r>
              <a:rPr lang="en-US" altLang="zh-CN" dirty="0" err="1"/>
              <a:t>QMessageBox</a:t>
            </a:r>
            <a:r>
              <a:rPr lang="en-US" altLang="zh-CN" dirty="0"/>
              <a:t>::Cancel) return false;</a:t>
            </a:r>
            <a:endParaRPr lang="zh-CN" altLang="zh-CN" dirty="0"/>
          </a:p>
          <a:p>
            <a:r>
              <a:rPr lang="en-US" altLang="zh-CN" dirty="0"/>
              <a:t>    return true;</a:t>
            </a:r>
            <a:endParaRPr lang="zh-CN" altLang="zh-CN" dirty="0"/>
          </a:p>
          <a:p>
            <a:r>
              <a:rPr lang="en-US" altLang="zh-CN" dirty="0" smtClean="0"/>
              <a:t>}</a:t>
            </a:r>
          </a:p>
        </p:txBody>
      </p:sp>
    </p:spTree>
    <p:extLst>
      <p:ext uri="{BB962C8B-B14F-4D97-AF65-F5344CB8AC3E}">
        <p14:creationId xmlns:p14="http://schemas.microsoft.com/office/powerpoint/2010/main" val="2350497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4</a:t>
            </a:r>
            <a:r>
              <a:rPr lang="zh-CN" altLang="zh-CN" sz="2400" b="1" dirty="0"/>
              <a:t>．保存提醒</a:t>
            </a:r>
          </a:p>
        </p:txBody>
      </p:sp>
      <p:sp>
        <p:nvSpPr>
          <p:cNvPr id="3" name="TextBox 2"/>
          <p:cNvSpPr txBox="1"/>
          <p:nvPr/>
        </p:nvSpPr>
        <p:spPr>
          <a:xfrm>
            <a:off x="926275" y="1021278"/>
            <a:ext cx="10153403" cy="1138773"/>
          </a:xfrm>
          <a:prstGeom prst="rect">
            <a:avLst/>
          </a:prstGeom>
          <a:noFill/>
        </p:spPr>
        <p:txBody>
          <a:bodyPr wrap="square" rtlCol="0">
            <a:spAutoFit/>
          </a:bodyPr>
          <a:lstStyle/>
          <a:p>
            <a:r>
              <a:rPr lang="zh-CN" altLang="zh-CN" dirty="0"/>
              <a:t>重写系统“关闭”操作</a:t>
            </a:r>
            <a:r>
              <a:rPr lang="en-US" altLang="zh-CN" dirty="0" err="1"/>
              <a:t>closeEvent</a:t>
            </a:r>
            <a:r>
              <a:rPr lang="en-US" altLang="zh-CN" dirty="0"/>
              <a:t>()</a:t>
            </a:r>
            <a:r>
              <a:rPr lang="zh-CN" altLang="zh-CN" dirty="0"/>
              <a:t>的逻辑为：</a:t>
            </a:r>
          </a:p>
          <a:p>
            <a:r>
              <a:rPr lang="zh-CN" altLang="zh-CN" dirty="0"/>
              <a:t>① 如果</a:t>
            </a:r>
            <a:r>
              <a:rPr lang="en-US" altLang="zh-CN" dirty="0" err="1"/>
              <a:t>promptSave</a:t>
            </a:r>
            <a:r>
              <a:rPr lang="en-US" altLang="zh-CN" dirty="0"/>
              <a:t>()</a:t>
            </a:r>
            <a:r>
              <a:rPr lang="zh-CN" altLang="zh-CN" dirty="0"/>
              <a:t>方法返回值为真则关闭窗口。</a:t>
            </a:r>
          </a:p>
          <a:p>
            <a:r>
              <a:rPr lang="zh-CN" altLang="zh-CN" dirty="0"/>
              <a:t>② 如果</a:t>
            </a:r>
            <a:r>
              <a:rPr lang="en-US" altLang="zh-CN" dirty="0" err="1"/>
              <a:t>promptSave</a:t>
            </a:r>
            <a:r>
              <a:rPr lang="en-US" altLang="zh-CN" dirty="0"/>
              <a:t>()</a:t>
            </a:r>
            <a:r>
              <a:rPr lang="zh-CN" altLang="zh-CN" dirty="0"/>
              <a:t>方法返回值为假则忽略此事件。</a:t>
            </a:r>
          </a:p>
          <a:p>
            <a:r>
              <a:rPr lang="zh-CN" altLang="zh-CN" dirty="0"/>
              <a:t>重写的</a:t>
            </a:r>
            <a:r>
              <a:rPr lang="en-US" altLang="zh-CN" dirty="0" err="1"/>
              <a:t>closeEvent</a:t>
            </a:r>
            <a:r>
              <a:rPr lang="en-US" altLang="zh-CN" dirty="0"/>
              <a:t>()</a:t>
            </a:r>
            <a:r>
              <a:rPr lang="zh-CN" altLang="zh-CN" dirty="0"/>
              <a:t>代码如下</a:t>
            </a:r>
            <a:r>
              <a:rPr lang="zh-CN" altLang="zh-CN" dirty="0" smtClean="0"/>
              <a:t>：</a:t>
            </a:r>
            <a:endParaRPr lang="zh-CN" altLang="zh-CN" dirty="0"/>
          </a:p>
        </p:txBody>
      </p:sp>
      <p:sp>
        <p:nvSpPr>
          <p:cNvPr id="4" name="TextBox 3"/>
          <p:cNvSpPr txBox="1"/>
          <p:nvPr/>
        </p:nvSpPr>
        <p:spPr>
          <a:xfrm>
            <a:off x="1009403" y="2244436"/>
            <a:ext cx="9512135" cy="2517815"/>
          </a:xfrm>
          <a:prstGeom prst="roundRect">
            <a:avLst>
              <a:gd name="adj" fmla="val 6139"/>
            </a:avLst>
          </a:prstGeom>
          <a:solidFill>
            <a:srgbClr val="DDDDDD"/>
          </a:solidFill>
        </p:spPr>
        <p:txBody>
          <a:bodyPr wrap="square" rtlCol="0">
            <a:spAutoFit/>
          </a:bodyPr>
          <a:lstStyle/>
          <a:p>
            <a:r>
              <a:rPr lang="en-US" altLang="zh-CN" dirty="0"/>
              <a:t>void </a:t>
            </a:r>
            <a:r>
              <a:rPr lang="en-US" altLang="zh-CN" dirty="0" err="1"/>
              <a:t>MyChildWnd</a:t>
            </a:r>
            <a:r>
              <a:rPr lang="en-US" altLang="zh-CN" dirty="0"/>
              <a:t>::</a:t>
            </a:r>
            <a:r>
              <a:rPr lang="en-US" altLang="zh-CN" dirty="0" err="1"/>
              <a:t>closeEvent</a:t>
            </a:r>
            <a:r>
              <a:rPr lang="en-US" altLang="zh-CN" dirty="0"/>
              <a:t>(</a:t>
            </a:r>
            <a:r>
              <a:rPr lang="en-US" altLang="zh-CN" dirty="0" err="1"/>
              <a:t>QCloseEvent</a:t>
            </a:r>
            <a:r>
              <a:rPr lang="en-US" altLang="zh-CN" dirty="0"/>
              <a:t> *event)</a:t>
            </a:r>
            <a:endParaRPr lang="zh-CN" altLang="zh-CN" dirty="0"/>
          </a:p>
          <a:p>
            <a:r>
              <a:rPr lang="en-US" altLang="zh-CN" dirty="0"/>
              <a:t>{</a:t>
            </a:r>
            <a:endParaRPr lang="zh-CN" altLang="zh-CN" dirty="0"/>
          </a:p>
          <a:p>
            <a:r>
              <a:rPr lang="en-US" altLang="zh-CN" dirty="0"/>
              <a:t>    if(</a:t>
            </a:r>
            <a:r>
              <a:rPr lang="en-US" altLang="zh-CN" dirty="0" err="1"/>
              <a:t>promptSave</a:t>
            </a:r>
            <a:r>
              <a:rPr lang="en-US" altLang="zh-CN" dirty="0"/>
              <a:t>())</a:t>
            </a:r>
            <a:endParaRPr lang="zh-CN" altLang="zh-CN" dirty="0"/>
          </a:p>
          <a:p>
            <a:r>
              <a:rPr lang="en-US" altLang="zh-CN" dirty="0"/>
              <a:t>    {</a:t>
            </a:r>
            <a:endParaRPr lang="zh-CN" altLang="zh-CN" dirty="0"/>
          </a:p>
          <a:p>
            <a:r>
              <a:rPr lang="en-US" altLang="zh-CN" dirty="0"/>
              <a:t>        event-&gt;accept();</a:t>
            </a:r>
            <a:endParaRPr lang="zh-CN" altLang="zh-CN" dirty="0"/>
          </a:p>
          <a:p>
            <a:r>
              <a:rPr lang="en-US" altLang="zh-CN" dirty="0"/>
              <a:t>    } else {</a:t>
            </a:r>
            <a:endParaRPr lang="zh-CN" altLang="zh-CN" dirty="0"/>
          </a:p>
          <a:p>
            <a:r>
              <a:rPr lang="en-US" altLang="zh-CN" dirty="0"/>
              <a:t>        event-&gt;ignore();</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727107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4</a:t>
            </a:r>
            <a:r>
              <a:rPr lang="zh-CN" altLang="zh-CN" sz="2400" b="1" dirty="0"/>
              <a:t>．保存提醒</a:t>
            </a:r>
          </a:p>
        </p:txBody>
      </p:sp>
      <p:sp>
        <p:nvSpPr>
          <p:cNvPr id="3" name="TextBox 2"/>
          <p:cNvSpPr txBox="1"/>
          <p:nvPr/>
        </p:nvSpPr>
        <p:spPr>
          <a:xfrm>
            <a:off x="843148" y="985652"/>
            <a:ext cx="10094026" cy="923330"/>
          </a:xfrm>
          <a:prstGeom prst="rect">
            <a:avLst/>
          </a:prstGeom>
          <a:noFill/>
        </p:spPr>
        <p:txBody>
          <a:bodyPr wrap="square" rtlCol="0">
            <a:spAutoFit/>
          </a:bodyPr>
          <a:lstStyle/>
          <a:p>
            <a:pPr indent="450850"/>
            <a:r>
              <a:rPr lang="zh-CN" altLang="zh-CN" sz="1800" dirty="0"/>
              <a:t>运行程序，新建一个文档，编辑内容“</a:t>
            </a:r>
            <a:r>
              <a:rPr lang="en-US" altLang="zh-CN" sz="1800" dirty="0" err="1"/>
              <a:t>Qt</a:t>
            </a:r>
            <a:r>
              <a:rPr lang="zh-CN" altLang="zh-CN" sz="1800" dirty="0"/>
              <a:t>版</a:t>
            </a:r>
            <a:r>
              <a:rPr lang="en-US" altLang="zh-CN" sz="1800" dirty="0" err="1"/>
              <a:t>MyWord</a:t>
            </a:r>
            <a:r>
              <a:rPr lang="zh-CN" altLang="zh-CN" sz="1800" dirty="0"/>
              <a:t>真好用！”，选择“窗口”→“关闭”菜单项，弹出如图</a:t>
            </a:r>
            <a:r>
              <a:rPr lang="en-US" altLang="zh-CN" sz="1800" dirty="0"/>
              <a:t>18.33</a:t>
            </a:r>
            <a:r>
              <a:rPr lang="zh-CN" altLang="zh-CN" sz="1800" dirty="0"/>
              <a:t>（</a:t>
            </a:r>
            <a:r>
              <a:rPr lang="en-US" altLang="zh-CN" sz="1800" dirty="0"/>
              <a:t>a</a:t>
            </a:r>
            <a:r>
              <a:rPr lang="zh-CN" altLang="zh-CN" sz="1800" dirty="0"/>
              <a:t>）所示的提示框，单击“</a:t>
            </a:r>
            <a:r>
              <a:rPr lang="en-US" altLang="zh-CN" sz="1800" dirty="0"/>
              <a:t>Save</a:t>
            </a:r>
            <a:r>
              <a:rPr lang="zh-CN" altLang="zh-CN" sz="1800" dirty="0"/>
              <a:t>”按钮，弹出如图</a:t>
            </a:r>
            <a:r>
              <a:rPr lang="en-US" altLang="zh-CN" sz="1800" dirty="0"/>
              <a:t>18.33</a:t>
            </a:r>
            <a:r>
              <a:rPr lang="zh-CN" altLang="zh-CN" sz="1800" dirty="0"/>
              <a:t>（</a:t>
            </a:r>
            <a:r>
              <a:rPr lang="en-US" altLang="zh-CN" sz="1800" dirty="0"/>
              <a:t>b</a:t>
            </a:r>
            <a:r>
              <a:rPr lang="zh-CN" altLang="zh-CN" sz="1800" dirty="0"/>
              <a:t>）所示的“另存为”对话框，将文档改名为“</a:t>
            </a:r>
            <a:r>
              <a:rPr lang="en-US" altLang="zh-CN" sz="1800" dirty="0"/>
              <a:t>Word</a:t>
            </a:r>
            <a:r>
              <a:rPr lang="zh-CN" altLang="zh-CN" sz="1800" dirty="0"/>
              <a:t>文档 </a:t>
            </a:r>
            <a:r>
              <a:rPr lang="en-US" altLang="zh-CN" sz="1800" dirty="0"/>
              <a:t>2</a:t>
            </a:r>
            <a:r>
              <a:rPr lang="zh-CN" altLang="zh-CN" sz="1800" dirty="0"/>
              <a:t>”后保存</a:t>
            </a:r>
            <a:r>
              <a:rPr lang="zh-CN" altLang="zh-CN" sz="1800" dirty="0" smtClean="0"/>
              <a:t>。</a:t>
            </a:r>
            <a:endParaRPr lang="zh-CN" altLang="zh-CN" sz="1800" dirty="0"/>
          </a:p>
        </p:txBody>
      </p:sp>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365" y="3573805"/>
            <a:ext cx="3291282" cy="1539471"/>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03" y="1949663"/>
            <a:ext cx="4524497" cy="31636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37795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53340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30829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867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矩形 2"/>
          <p:cNvSpPr/>
          <p:nvPr/>
        </p:nvSpPr>
        <p:spPr>
          <a:xfrm>
            <a:off x="987033" y="1097674"/>
            <a:ext cx="9273247" cy="303225"/>
          </a:xfrm>
          <a:prstGeom prst="rect">
            <a:avLst/>
          </a:prstGeom>
        </p:spPr>
        <p:txBody>
          <a:bodyPr wrap="square">
            <a:spAutoFit/>
          </a:bodyPr>
          <a:lstStyle/>
          <a:p>
            <a:pPr indent="269240" algn="just" latinLnBrk="1">
              <a:lnSpc>
                <a:spcPts val="1560"/>
              </a:lnSpc>
              <a:spcAft>
                <a:spcPts val="0"/>
              </a:spcAft>
            </a:pPr>
            <a:r>
              <a:rPr lang="zh-CN" altLang="zh-CN" sz="1800" kern="100" dirty="0">
                <a:latin typeface="Times New Roman"/>
                <a:ea typeface="宋体"/>
              </a:rPr>
              <a:t>双击项目树的</a:t>
            </a:r>
            <a:r>
              <a:rPr lang="en-US" altLang="zh-CN" sz="1800" kern="100" dirty="0" err="1">
                <a:latin typeface="Times New Roman"/>
                <a:ea typeface="宋体"/>
              </a:rPr>
              <a:t>mainwindow.ui</a:t>
            </a:r>
            <a:r>
              <a:rPr lang="zh-CN" altLang="zh-CN" sz="1800" kern="100" dirty="0">
                <a:latin typeface="Times New Roman"/>
                <a:ea typeface="宋体"/>
              </a:rPr>
              <a:t>文件切换至</a:t>
            </a:r>
            <a:r>
              <a:rPr lang="en-US" altLang="zh-CN" sz="1800" kern="100" dirty="0" err="1">
                <a:latin typeface="Times New Roman"/>
                <a:ea typeface="宋体"/>
              </a:rPr>
              <a:t>Qt</a:t>
            </a:r>
            <a:r>
              <a:rPr lang="zh-CN" altLang="zh-CN" sz="1800" kern="100" dirty="0">
                <a:latin typeface="Times New Roman"/>
                <a:ea typeface="宋体"/>
              </a:rPr>
              <a:t>图形界面设计模式，如图</a:t>
            </a:r>
            <a:r>
              <a:rPr lang="en-US" altLang="zh-CN" sz="1800" kern="100" dirty="0">
                <a:latin typeface="Times New Roman"/>
                <a:ea typeface="宋体"/>
              </a:rPr>
              <a:t>18.3</a:t>
            </a:r>
            <a:r>
              <a:rPr lang="zh-CN" altLang="zh-CN" sz="1800" kern="100" dirty="0">
                <a:latin typeface="Times New Roman"/>
                <a:ea typeface="宋体"/>
              </a:rPr>
              <a:t>所示。</a:t>
            </a:r>
            <a:endParaRPr lang="zh-CN" altLang="zh-CN" sz="1800" kern="100" dirty="0">
              <a:effectLst/>
              <a:latin typeface="Times New Roman"/>
              <a:ea typeface="宋体"/>
            </a:endParaRPr>
          </a:p>
        </p:txBody>
      </p:sp>
      <p:pic>
        <p:nvPicPr>
          <p:cNvPr id="2050" name="Picture 2" descr="1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581" y="1527732"/>
            <a:ext cx="7767559" cy="408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151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52838"/>
            <a:ext cx="2224495" cy="518595"/>
          </a:xfrm>
          <a:prstGeom prst="rect">
            <a:avLst/>
          </a:prstGeom>
          <a:noFill/>
        </p:spPr>
        <p:txBody>
          <a:bodyPr wrap="square" lIns="86863" tIns="43430" rIns="86863" bIns="43430" rtlCol="0">
            <a:spAutoFit/>
          </a:bodyPr>
          <a:lstStyle/>
          <a:p>
            <a:r>
              <a:rPr lang="zh-CN" altLang="zh-CN" sz="2800" b="1" dirty="0" smtClean="0"/>
              <a:t>文</a:t>
            </a:r>
            <a:r>
              <a:rPr lang="en-US" altLang="zh-CN" sz="2800" b="1" dirty="0" smtClean="0"/>
              <a:t>  </a:t>
            </a:r>
            <a:r>
              <a:rPr lang="zh-CN" altLang="zh-CN" sz="2800" b="1" dirty="0" smtClean="0"/>
              <a:t>档</a:t>
            </a:r>
            <a:r>
              <a:rPr lang="en-US" altLang="zh-CN" sz="2800" b="1" dirty="0" smtClean="0"/>
              <a:t>  </a:t>
            </a:r>
            <a:r>
              <a:rPr lang="zh-CN" altLang="zh-CN" sz="2800" b="1" dirty="0" smtClean="0"/>
              <a:t>操</a:t>
            </a:r>
            <a:r>
              <a:rPr lang="en-US" altLang="zh-CN" sz="2800" b="1" dirty="0" smtClean="0"/>
              <a:t>  </a:t>
            </a:r>
            <a:r>
              <a:rPr lang="zh-CN" altLang="zh-CN" sz="2800" b="1" dirty="0" smtClean="0"/>
              <a:t>作</a:t>
            </a:r>
            <a:endParaRPr lang="zh-CN" altLang="zh-CN" sz="28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7115" y="2291763"/>
            <a:ext cx="482208" cy="545844"/>
          </a:xfrm>
          <a:prstGeom prst="rect">
            <a:avLst/>
          </a:prstGeom>
        </p:spPr>
      </p:pic>
      <p:sp>
        <p:nvSpPr>
          <p:cNvPr id="9" name="TextBox 18"/>
          <p:cNvSpPr txBox="1"/>
          <p:nvPr/>
        </p:nvSpPr>
        <p:spPr>
          <a:xfrm>
            <a:off x="5699323" y="2291764"/>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．撤销与重做</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7115" y="3102503"/>
            <a:ext cx="482208" cy="545844"/>
          </a:xfrm>
          <a:prstGeom prst="rect">
            <a:avLst/>
          </a:prstGeom>
        </p:spPr>
      </p:pic>
      <p:sp>
        <p:nvSpPr>
          <p:cNvPr id="11" name="TextBox 20"/>
          <p:cNvSpPr txBox="1"/>
          <p:nvPr/>
        </p:nvSpPr>
        <p:spPr>
          <a:xfrm>
            <a:off x="5699323" y="3100254"/>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．剪切、复制和粘贴</a:t>
            </a:r>
          </a:p>
        </p:txBody>
      </p:sp>
    </p:spTree>
    <p:extLst>
      <p:ext uri="{BB962C8B-B14F-4D97-AF65-F5344CB8AC3E}">
        <p14:creationId xmlns:p14="http://schemas.microsoft.com/office/powerpoint/2010/main" val="286868660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1</a:t>
            </a:r>
            <a:r>
              <a:rPr lang="zh-CN" altLang="zh-CN" sz="2400" b="1" dirty="0"/>
              <a:t>．撤销与重做</a:t>
            </a:r>
          </a:p>
        </p:txBody>
      </p:sp>
      <p:sp>
        <p:nvSpPr>
          <p:cNvPr id="3" name="矩形 2"/>
          <p:cNvSpPr/>
          <p:nvPr/>
        </p:nvSpPr>
        <p:spPr>
          <a:xfrm>
            <a:off x="963283" y="934371"/>
            <a:ext cx="8145091" cy="369332"/>
          </a:xfrm>
          <a:prstGeom prst="rect">
            <a:avLst/>
          </a:prstGeom>
        </p:spPr>
        <p:txBody>
          <a:bodyPr wrap="square">
            <a:spAutoFit/>
          </a:bodyPr>
          <a:lstStyle/>
          <a:p>
            <a:r>
              <a:rPr lang="zh-CN" altLang="zh-CN" sz="1800" dirty="0"/>
              <a:t>分别给“编辑”→“撤销”“重做”这两个菜单项添加槽函数：</a:t>
            </a:r>
          </a:p>
        </p:txBody>
      </p:sp>
      <p:sp>
        <p:nvSpPr>
          <p:cNvPr id="4" name="TextBox 3"/>
          <p:cNvSpPr txBox="1"/>
          <p:nvPr/>
        </p:nvSpPr>
        <p:spPr>
          <a:xfrm>
            <a:off x="1136845" y="1425039"/>
            <a:ext cx="9562823" cy="2565142"/>
          </a:xfrm>
          <a:prstGeom prst="roundRect">
            <a:avLst>
              <a:gd name="adj" fmla="val 833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on_undoAction_triggered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docUndo</a:t>
            </a:r>
            <a:r>
              <a:rPr lang="en-US" altLang="zh-CN" dirty="0"/>
              <a:t>();			//</a:t>
            </a:r>
            <a:r>
              <a:rPr lang="zh-CN" altLang="zh-CN" dirty="0"/>
              <a:t>文档撤销方法</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on_redoAction_triggered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docRedo</a:t>
            </a:r>
            <a:r>
              <a:rPr lang="en-US" altLang="zh-CN" dirty="0"/>
              <a:t>();			//</a:t>
            </a:r>
            <a:r>
              <a:rPr lang="zh-CN" altLang="zh-CN" dirty="0"/>
              <a:t>文档重做方法</a:t>
            </a:r>
          </a:p>
          <a:p>
            <a:r>
              <a:rPr lang="en-US" altLang="zh-CN" dirty="0" smtClean="0"/>
              <a:t>}</a:t>
            </a:r>
          </a:p>
        </p:txBody>
      </p:sp>
    </p:spTree>
    <p:extLst>
      <p:ext uri="{BB962C8B-B14F-4D97-AF65-F5344CB8AC3E}">
        <p14:creationId xmlns:p14="http://schemas.microsoft.com/office/powerpoint/2010/main" val="2460497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2</a:t>
            </a:r>
            <a:r>
              <a:rPr lang="zh-CN" altLang="zh-CN" sz="2400" b="1" dirty="0"/>
              <a:t>．剪切、复制和粘贴</a:t>
            </a:r>
          </a:p>
        </p:txBody>
      </p:sp>
      <p:sp>
        <p:nvSpPr>
          <p:cNvPr id="3" name="矩形 2"/>
          <p:cNvSpPr/>
          <p:nvPr/>
        </p:nvSpPr>
        <p:spPr>
          <a:xfrm>
            <a:off x="1034535" y="934371"/>
            <a:ext cx="7622577" cy="369332"/>
          </a:xfrm>
          <a:prstGeom prst="rect">
            <a:avLst/>
          </a:prstGeom>
        </p:spPr>
        <p:txBody>
          <a:bodyPr wrap="square">
            <a:spAutoFit/>
          </a:bodyPr>
          <a:lstStyle/>
          <a:p>
            <a:r>
              <a:rPr lang="zh-CN" altLang="zh-CN" sz="1800" dirty="0"/>
              <a:t>下面给“编辑”→“剪切”“复制”“粘贴”几个菜单项添加槽函数：</a:t>
            </a:r>
          </a:p>
        </p:txBody>
      </p:sp>
      <p:sp>
        <p:nvSpPr>
          <p:cNvPr id="4" name="TextBox 3"/>
          <p:cNvSpPr txBox="1"/>
          <p:nvPr/>
        </p:nvSpPr>
        <p:spPr>
          <a:xfrm>
            <a:off x="1136845" y="1389413"/>
            <a:ext cx="9645950" cy="3863816"/>
          </a:xfrm>
          <a:prstGeom prst="roundRect">
            <a:avLst>
              <a:gd name="adj" fmla="val 4947"/>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on_cutAction_triggered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docCut</a:t>
            </a:r>
            <a:r>
              <a:rPr lang="en-US" altLang="zh-CN" dirty="0"/>
              <a:t>();			//</a:t>
            </a:r>
            <a:r>
              <a:rPr lang="zh-CN" altLang="zh-CN" dirty="0"/>
              <a:t>剪切方法</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on_copyAction_triggered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docCopy</a:t>
            </a:r>
            <a:r>
              <a:rPr lang="en-US" altLang="zh-CN" dirty="0"/>
              <a:t>();			//</a:t>
            </a:r>
            <a:r>
              <a:rPr lang="zh-CN" altLang="zh-CN" dirty="0"/>
              <a:t>复制方法</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on_pasteAction_triggered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docPaste</a:t>
            </a:r>
            <a:r>
              <a:rPr lang="en-US" altLang="zh-CN" dirty="0"/>
              <a:t>();			//</a:t>
            </a:r>
            <a:r>
              <a:rPr lang="zh-CN" altLang="zh-CN" dirty="0"/>
              <a:t>粘贴方法</a:t>
            </a:r>
          </a:p>
          <a:p>
            <a:r>
              <a:rPr lang="en-US" altLang="zh-CN" dirty="0" smtClean="0"/>
              <a:t>}</a:t>
            </a:r>
          </a:p>
        </p:txBody>
      </p:sp>
    </p:spTree>
    <p:extLst>
      <p:ext uri="{BB962C8B-B14F-4D97-AF65-F5344CB8AC3E}">
        <p14:creationId xmlns:p14="http://schemas.microsoft.com/office/powerpoint/2010/main" val="2785855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2</a:t>
            </a:r>
            <a:r>
              <a:rPr lang="zh-CN" altLang="zh-CN" sz="2400" b="1" dirty="0"/>
              <a:t>．剪切、复制和粘贴</a:t>
            </a:r>
          </a:p>
        </p:txBody>
      </p:sp>
      <p:sp>
        <p:nvSpPr>
          <p:cNvPr id="3" name="TextBox 2"/>
          <p:cNvSpPr txBox="1"/>
          <p:nvPr/>
        </p:nvSpPr>
        <p:spPr>
          <a:xfrm>
            <a:off x="938151" y="1056904"/>
            <a:ext cx="10117776" cy="369332"/>
          </a:xfrm>
          <a:prstGeom prst="rect">
            <a:avLst/>
          </a:prstGeom>
          <a:noFill/>
        </p:spPr>
        <p:txBody>
          <a:bodyPr wrap="square" rtlCol="0">
            <a:spAutoFit/>
          </a:bodyPr>
          <a:lstStyle/>
          <a:p>
            <a:pPr indent="450850"/>
            <a:r>
              <a:rPr lang="zh-CN" altLang="zh-CN" sz="1800" dirty="0"/>
              <a:t>在“</a:t>
            </a:r>
            <a:r>
              <a:rPr lang="en-US" altLang="zh-CN" sz="1800" dirty="0" err="1"/>
              <a:t>mainwindow.h</a:t>
            </a:r>
            <a:r>
              <a:rPr lang="zh-CN" altLang="zh-CN" sz="1800" dirty="0"/>
              <a:t>”头文件中声明公有</a:t>
            </a:r>
            <a:r>
              <a:rPr lang="zh-CN" altLang="zh-CN" sz="1800" dirty="0" smtClean="0"/>
              <a:t>方法：</a:t>
            </a:r>
            <a:endParaRPr lang="zh-CN" altLang="zh-CN" sz="1800" dirty="0"/>
          </a:p>
        </p:txBody>
      </p:sp>
      <p:sp>
        <p:nvSpPr>
          <p:cNvPr id="4" name="矩形 3"/>
          <p:cNvSpPr/>
          <p:nvPr/>
        </p:nvSpPr>
        <p:spPr>
          <a:xfrm>
            <a:off x="938151" y="4148781"/>
            <a:ext cx="10117776" cy="646331"/>
          </a:xfrm>
          <a:prstGeom prst="rect">
            <a:avLst/>
          </a:prstGeom>
        </p:spPr>
        <p:txBody>
          <a:bodyPr wrap="square">
            <a:spAutoFit/>
          </a:bodyPr>
          <a:lstStyle/>
          <a:p>
            <a:pPr lvl="0" indent="450850"/>
            <a:r>
              <a:rPr lang="zh-CN" altLang="zh-CN" sz="1800" dirty="0">
                <a:solidFill>
                  <a:prstClr val="black"/>
                </a:solidFill>
              </a:rPr>
              <a:t>由于文档的以上这些基本操作功能在</a:t>
            </a:r>
            <a:r>
              <a:rPr lang="en-US" altLang="zh-CN" sz="1800" dirty="0" err="1">
                <a:solidFill>
                  <a:prstClr val="black"/>
                </a:solidFill>
              </a:rPr>
              <a:t>MyChildWnd</a:t>
            </a:r>
            <a:r>
              <a:rPr lang="zh-CN" altLang="zh-CN" sz="1800" dirty="0">
                <a:solidFill>
                  <a:prstClr val="black"/>
                </a:solidFill>
              </a:rPr>
              <a:t>类的父类</a:t>
            </a:r>
            <a:r>
              <a:rPr lang="en-US" altLang="zh-CN" sz="1800" dirty="0" err="1">
                <a:solidFill>
                  <a:prstClr val="black"/>
                </a:solidFill>
              </a:rPr>
              <a:t>QTextEdit</a:t>
            </a:r>
            <a:r>
              <a:rPr lang="zh-CN" altLang="zh-CN" sz="1800" dirty="0">
                <a:solidFill>
                  <a:prstClr val="black"/>
                </a:solidFill>
              </a:rPr>
              <a:t>中都已经实现了，所以这里只要在其中简单地</a:t>
            </a:r>
            <a:r>
              <a:rPr lang="zh-CN" altLang="zh-CN" sz="1800" dirty="0">
                <a:solidFill>
                  <a:prstClr val="black"/>
                </a:solidFill>
                <a:hlinkClick r:id="rId2" action="ppaction://hlinkfile"/>
              </a:rPr>
              <a:t>调用对应的方法即可，</a:t>
            </a:r>
            <a:r>
              <a:rPr lang="zh-CN" altLang="zh-CN" sz="1800" dirty="0" smtClean="0">
                <a:solidFill>
                  <a:prstClr val="black"/>
                </a:solidFill>
                <a:hlinkClick r:id="rId2" action="ppaction://hlinkfile"/>
              </a:rPr>
              <a:t>代码</a:t>
            </a:r>
            <a:r>
              <a:rPr lang="zh-CN" altLang="en-US" sz="1800" dirty="0" smtClean="0">
                <a:solidFill>
                  <a:prstClr val="black"/>
                </a:solidFill>
                <a:hlinkClick r:id="rId2" action="ppaction://hlinkfile"/>
              </a:rPr>
              <a:t>。</a:t>
            </a:r>
            <a:endParaRPr lang="zh-CN" altLang="zh-CN" sz="1800" dirty="0">
              <a:solidFill>
                <a:prstClr val="black"/>
              </a:solidFill>
            </a:endParaRPr>
          </a:p>
        </p:txBody>
      </p:sp>
      <p:sp>
        <p:nvSpPr>
          <p:cNvPr id="5" name="TextBox 4"/>
          <p:cNvSpPr txBox="1"/>
          <p:nvPr/>
        </p:nvSpPr>
        <p:spPr>
          <a:xfrm>
            <a:off x="1436914" y="1520042"/>
            <a:ext cx="9132125" cy="2541478"/>
          </a:xfrm>
          <a:prstGeom prst="roundRect">
            <a:avLst>
              <a:gd name="adj" fmla="val 7016"/>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r>
              <a:rPr lang="en-US" altLang="zh-CN" dirty="0" err="1"/>
              <a:t>MainWindow</a:t>
            </a:r>
            <a:r>
              <a:rPr lang="en-US" altLang="zh-CN" dirty="0"/>
              <a:t>();</a:t>
            </a:r>
            <a:endParaRPr lang="zh-CN" altLang="zh-CN" dirty="0"/>
          </a:p>
          <a:p>
            <a:r>
              <a:rPr lang="en-US" altLang="zh-CN" dirty="0"/>
              <a:t>	...</a:t>
            </a:r>
            <a:endParaRPr lang="zh-CN" altLang="zh-CN" dirty="0"/>
          </a:p>
          <a:p>
            <a:r>
              <a:rPr lang="en-US" altLang="zh-CN" dirty="0"/>
              <a:t>    void </a:t>
            </a:r>
            <a:r>
              <a:rPr lang="en-US" altLang="zh-CN" dirty="0" err="1"/>
              <a:t>docUndo</a:t>
            </a:r>
            <a:r>
              <a:rPr lang="en-US" altLang="zh-CN" dirty="0"/>
              <a:t>();		//</a:t>
            </a:r>
            <a:r>
              <a:rPr lang="zh-CN" altLang="zh-CN" dirty="0"/>
              <a:t>撤销</a:t>
            </a:r>
          </a:p>
          <a:p>
            <a:r>
              <a:rPr lang="en-US" altLang="zh-CN" dirty="0"/>
              <a:t>    void </a:t>
            </a:r>
            <a:r>
              <a:rPr lang="en-US" altLang="zh-CN" dirty="0" err="1"/>
              <a:t>docRedo</a:t>
            </a:r>
            <a:r>
              <a:rPr lang="en-US" altLang="zh-CN" dirty="0"/>
              <a:t>();		//</a:t>
            </a:r>
            <a:r>
              <a:rPr lang="zh-CN" altLang="zh-CN" dirty="0"/>
              <a:t>重做</a:t>
            </a:r>
          </a:p>
          <a:p>
            <a:r>
              <a:rPr lang="en-US" altLang="zh-CN" dirty="0"/>
              <a:t>    void </a:t>
            </a:r>
            <a:r>
              <a:rPr lang="en-US" altLang="zh-CN" dirty="0" err="1"/>
              <a:t>docCut</a:t>
            </a:r>
            <a:r>
              <a:rPr lang="en-US" altLang="zh-CN" dirty="0"/>
              <a:t>();		//</a:t>
            </a:r>
            <a:r>
              <a:rPr lang="zh-CN" altLang="zh-CN" dirty="0"/>
              <a:t>剪切</a:t>
            </a:r>
          </a:p>
          <a:p>
            <a:r>
              <a:rPr lang="en-US" altLang="zh-CN" dirty="0"/>
              <a:t>    void </a:t>
            </a:r>
            <a:r>
              <a:rPr lang="en-US" altLang="zh-CN" dirty="0" err="1"/>
              <a:t>docCopy</a:t>
            </a:r>
            <a:r>
              <a:rPr lang="en-US" altLang="zh-CN" dirty="0"/>
              <a:t>();		//</a:t>
            </a:r>
            <a:r>
              <a:rPr lang="zh-CN" altLang="zh-CN" dirty="0"/>
              <a:t>复制</a:t>
            </a:r>
          </a:p>
          <a:p>
            <a:r>
              <a:rPr lang="en-US" altLang="zh-CN" dirty="0"/>
              <a:t>    void </a:t>
            </a:r>
            <a:r>
              <a:rPr lang="en-US" altLang="zh-CN" dirty="0" err="1"/>
              <a:t>docPaste</a:t>
            </a:r>
            <a:r>
              <a:rPr lang="en-US" altLang="zh-CN" dirty="0"/>
              <a:t>();		//</a:t>
            </a:r>
            <a:r>
              <a:rPr lang="zh-CN" altLang="zh-CN" dirty="0" smtClean="0"/>
              <a:t>粘贴</a:t>
            </a:r>
            <a:endParaRPr lang="zh-CN" altLang="zh-CN" dirty="0"/>
          </a:p>
        </p:txBody>
      </p:sp>
    </p:spTree>
    <p:extLst>
      <p:ext uri="{BB962C8B-B14F-4D97-AF65-F5344CB8AC3E}">
        <p14:creationId xmlns:p14="http://schemas.microsoft.com/office/powerpoint/2010/main" val="3586405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1" y="1330037"/>
            <a:ext cx="10580913"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18</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a:t>
            </a:r>
            <a:r>
              <a:rPr lang="en-US" altLang="zh-CN" sz="4400" b="1" dirty="0" err="1">
                <a:solidFill>
                  <a:srgbClr val="663300"/>
                </a:solidFill>
              </a:rPr>
              <a:t>MyWord</a:t>
            </a:r>
            <a:r>
              <a:rPr lang="zh-CN" altLang="zh-CN" sz="4400" b="1" dirty="0">
                <a:solidFill>
                  <a:srgbClr val="663300"/>
                </a:solidFill>
              </a:rPr>
              <a:t>字处理</a:t>
            </a:r>
            <a:r>
              <a:rPr lang="zh-CN" altLang="zh-CN" sz="4400" b="1" dirty="0" smtClean="0">
                <a:solidFill>
                  <a:srgbClr val="663300"/>
                </a:solidFill>
              </a:rPr>
              <a:t>软件</a:t>
            </a:r>
            <a:endParaRPr lang="zh-CN" altLang="zh-CN" sz="4400" b="1" dirty="0">
              <a:solidFill>
                <a:srgbClr val="663300"/>
              </a:solidFill>
            </a:endParaRPr>
          </a:p>
        </p:txBody>
      </p:sp>
      <p:sp>
        <p:nvSpPr>
          <p:cNvPr id="3" name="TextBox 2"/>
          <p:cNvSpPr txBox="1"/>
          <p:nvPr/>
        </p:nvSpPr>
        <p:spPr>
          <a:xfrm>
            <a:off x="5047014" y="3111333"/>
            <a:ext cx="5664530" cy="646331"/>
          </a:xfrm>
          <a:prstGeom prst="rect">
            <a:avLst/>
          </a:prstGeom>
          <a:noFill/>
        </p:spPr>
        <p:txBody>
          <a:bodyPr wrap="square" rtlCol="0">
            <a:spAutoFit/>
          </a:bodyPr>
          <a:lstStyle/>
          <a:p>
            <a:r>
              <a:rPr lang="en-US" altLang="zh-CN" sz="3600" b="1" dirty="0" smtClean="0"/>
              <a:t>——</a:t>
            </a:r>
            <a:r>
              <a:rPr lang="zh-CN" altLang="zh-CN" sz="3600" b="1" dirty="0"/>
              <a:t>文档排版美化功能实现</a:t>
            </a:r>
          </a:p>
        </p:txBody>
      </p:sp>
    </p:spTree>
    <p:extLst>
      <p:ext uri="{BB962C8B-B14F-4D97-AF65-F5344CB8AC3E}">
        <p14:creationId xmlns:p14="http://schemas.microsoft.com/office/powerpoint/2010/main" val="1246338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208809" y="3652838"/>
            <a:ext cx="2536129" cy="518595"/>
          </a:xfrm>
          <a:prstGeom prst="rect">
            <a:avLst/>
          </a:prstGeom>
          <a:noFill/>
        </p:spPr>
        <p:txBody>
          <a:bodyPr wrap="square" lIns="86863" tIns="43430" rIns="86863" bIns="43430" rtlCol="0">
            <a:spAutoFit/>
          </a:bodyPr>
          <a:lstStyle/>
          <a:p>
            <a:r>
              <a:rPr lang="zh-CN" altLang="zh-CN" sz="2800" b="1" dirty="0"/>
              <a:t>字体格式设置</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007678"/>
            <a:ext cx="482208" cy="545844"/>
          </a:xfrm>
          <a:prstGeom prst="rect">
            <a:avLst/>
          </a:prstGeom>
        </p:spPr>
      </p:pic>
      <p:sp>
        <p:nvSpPr>
          <p:cNvPr id="9" name="TextBox 18"/>
          <p:cNvSpPr txBox="1"/>
          <p:nvPr/>
        </p:nvSpPr>
        <p:spPr>
          <a:xfrm>
            <a:off x="5940427" y="2007679"/>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．子窗口的操作</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818418"/>
            <a:ext cx="482208" cy="545844"/>
          </a:xfrm>
          <a:prstGeom prst="rect">
            <a:avLst/>
          </a:prstGeom>
        </p:spPr>
      </p:pic>
      <p:sp>
        <p:nvSpPr>
          <p:cNvPr id="11" name="TextBox 20"/>
          <p:cNvSpPr txBox="1"/>
          <p:nvPr/>
        </p:nvSpPr>
        <p:spPr>
          <a:xfrm>
            <a:off x="5940427" y="2816169"/>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．格式功能调用</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613688"/>
            <a:ext cx="482208" cy="545844"/>
          </a:xfrm>
          <a:prstGeom prst="rect">
            <a:avLst/>
          </a:prstGeom>
        </p:spPr>
      </p:pic>
      <p:sp>
        <p:nvSpPr>
          <p:cNvPr id="13" name="TextBox 20"/>
          <p:cNvSpPr txBox="1"/>
          <p:nvPr/>
        </p:nvSpPr>
        <p:spPr>
          <a:xfrm>
            <a:off x="5940427" y="3611439"/>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．字体、字号选择功能</a:t>
            </a:r>
          </a:p>
        </p:txBody>
      </p:sp>
    </p:spTree>
    <p:extLst>
      <p:ext uri="{BB962C8B-B14F-4D97-AF65-F5344CB8AC3E}">
        <p14:creationId xmlns:p14="http://schemas.microsoft.com/office/powerpoint/2010/main" val="108694091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1</a:t>
            </a:r>
            <a:r>
              <a:rPr lang="zh-CN" altLang="zh-CN" sz="2400" b="1" dirty="0"/>
              <a:t>．子窗口的操作</a:t>
            </a:r>
          </a:p>
        </p:txBody>
      </p:sp>
      <p:sp>
        <p:nvSpPr>
          <p:cNvPr id="3" name="矩形 2"/>
          <p:cNvSpPr/>
          <p:nvPr/>
        </p:nvSpPr>
        <p:spPr>
          <a:xfrm>
            <a:off x="1046411" y="993747"/>
            <a:ext cx="5940425" cy="615553"/>
          </a:xfrm>
          <a:prstGeom prst="rect">
            <a:avLst/>
          </a:prstGeom>
        </p:spPr>
        <p:txBody>
          <a:bodyPr>
            <a:spAutoFit/>
          </a:bodyPr>
          <a:lstStyle/>
          <a:p>
            <a:pPr latinLnBrk="1"/>
            <a:r>
              <a:rPr lang="zh-CN" altLang="zh-CN" dirty="0"/>
              <a:t>子窗口通过</a:t>
            </a:r>
            <a:r>
              <a:rPr lang="en-US" altLang="zh-CN" dirty="0" err="1"/>
              <a:t>setFormatOnSelectedWord</a:t>
            </a:r>
            <a:r>
              <a:rPr lang="en-US" altLang="zh-CN" dirty="0"/>
              <a:t>()</a:t>
            </a:r>
            <a:r>
              <a:rPr lang="zh-CN" altLang="zh-CN" dirty="0"/>
              <a:t>方法操作设置字体格式。</a:t>
            </a:r>
          </a:p>
          <a:p>
            <a:r>
              <a:rPr lang="zh-CN" altLang="zh-CN" dirty="0"/>
              <a:t>在“</a:t>
            </a:r>
            <a:r>
              <a:rPr lang="en-US" altLang="zh-CN" dirty="0" err="1"/>
              <a:t>mychildwnd.h</a:t>
            </a:r>
            <a:r>
              <a:rPr lang="zh-CN" altLang="zh-CN" dirty="0"/>
              <a:t>”头文件中声明：</a:t>
            </a:r>
          </a:p>
        </p:txBody>
      </p:sp>
      <p:sp>
        <p:nvSpPr>
          <p:cNvPr id="4" name="TextBox 3"/>
          <p:cNvSpPr txBox="1"/>
          <p:nvPr/>
        </p:nvSpPr>
        <p:spPr>
          <a:xfrm>
            <a:off x="1136845" y="1609300"/>
            <a:ext cx="9550947" cy="970478"/>
          </a:xfrm>
          <a:prstGeom prst="roundRect">
            <a:avLst/>
          </a:prstGeom>
          <a:solidFill>
            <a:srgbClr val="DDDDDD"/>
          </a:solidFill>
        </p:spPr>
        <p:txBody>
          <a:bodyPr wrap="square" rtlCol="0">
            <a:spAutoFit/>
          </a:bodyPr>
          <a:lstStyle/>
          <a:p>
            <a:r>
              <a:rPr lang="en-US" altLang="zh-CN" dirty="0"/>
              <a:t>public:</a:t>
            </a:r>
            <a:endParaRPr lang="zh-CN" altLang="zh-CN" dirty="0"/>
          </a:p>
          <a:p>
            <a:r>
              <a:rPr lang="en-US" altLang="zh-CN" dirty="0"/>
              <a:t>	...</a:t>
            </a:r>
            <a:endParaRPr lang="zh-CN" altLang="zh-CN" dirty="0"/>
          </a:p>
          <a:p>
            <a:r>
              <a:rPr lang="en-US" altLang="zh-CN" dirty="0"/>
              <a:t>    void </a:t>
            </a:r>
            <a:r>
              <a:rPr lang="en-US" altLang="zh-CN" dirty="0" err="1"/>
              <a:t>setFormatOnSelectedWord</a:t>
            </a:r>
            <a:r>
              <a:rPr lang="en-US" altLang="zh-CN" dirty="0"/>
              <a:t>(</a:t>
            </a:r>
            <a:r>
              <a:rPr lang="en-US" altLang="zh-CN" dirty="0" err="1"/>
              <a:t>const</a:t>
            </a:r>
            <a:r>
              <a:rPr lang="en-US" altLang="zh-CN" dirty="0"/>
              <a:t> </a:t>
            </a:r>
            <a:r>
              <a:rPr lang="en-US" altLang="zh-CN" dirty="0" err="1"/>
              <a:t>QTextCharFormat</a:t>
            </a:r>
            <a:r>
              <a:rPr lang="en-US" altLang="zh-CN" dirty="0"/>
              <a:t> &amp;</a:t>
            </a:r>
            <a:r>
              <a:rPr lang="en-US" altLang="zh-CN" dirty="0" err="1"/>
              <a:t>fmt</a:t>
            </a:r>
            <a:r>
              <a:rPr lang="en-US" altLang="zh-CN" dirty="0" smtClean="0"/>
              <a:t>);</a:t>
            </a:r>
            <a:endParaRPr lang="zh-CN" altLang="zh-CN" dirty="0"/>
          </a:p>
        </p:txBody>
      </p:sp>
      <p:sp>
        <p:nvSpPr>
          <p:cNvPr id="5" name="矩形 4"/>
          <p:cNvSpPr/>
          <p:nvPr/>
        </p:nvSpPr>
        <p:spPr>
          <a:xfrm>
            <a:off x="1046411" y="2579778"/>
            <a:ext cx="4246291" cy="353943"/>
          </a:xfrm>
          <a:prstGeom prst="rect">
            <a:avLst/>
          </a:prstGeom>
        </p:spPr>
        <p:txBody>
          <a:bodyPr wrap="none">
            <a:spAutoFit/>
          </a:bodyPr>
          <a:lstStyle/>
          <a:p>
            <a:r>
              <a:rPr lang="zh-CN" altLang="zh-CN" dirty="0"/>
              <a:t>在“</a:t>
            </a:r>
            <a:r>
              <a:rPr lang="en-US" altLang="zh-CN" dirty="0"/>
              <a:t>mychildwnd.cpp</a:t>
            </a:r>
            <a:r>
              <a:rPr lang="zh-CN" altLang="zh-CN" dirty="0"/>
              <a:t>”文件中编写其代码：</a:t>
            </a:r>
          </a:p>
        </p:txBody>
      </p:sp>
      <p:sp>
        <p:nvSpPr>
          <p:cNvPr id="6" name="TextBox 5"/>
          <p:cNvSpPr txBox="1"/>
          <p:nvPr/>
        </p:nvSpPr>
        <p:spPr>
          <a:xfrm>
            <a:off x="1136845" y="2933721"/>
            <a:ext cx="9550947" cy="2128242"/>
          </a:xfrm>
          <a:prstGeom prst="roundRect">
            <a:avLst>
              <a:gd name="adj" fmla="val 11087"/>
            </a:avLst>
          </a:prstGeom>
          <a:solidFill>
            <a:srgbClr val="DDDDDD"/>
          </a:solidFill>
        </p:spPr>
        <p:txBody>
          <a:bodyPr wrap="square" rtlCol="0">
            <a:spAutoFit/>
          </a:bodyPr>
          <a:lstStyle/>
          <a:p>
            <a:r>
              <a:rPr lang="en-US" altLang="zh-CN" dirty="0"/>
              <a:t>void </a:t>
            </a:r>
            <a:r>
              <a:rPr lang="en-US" altLang="zh-CN" dirty="0" err="1"/>
              <a:t>MyChildWnd</a:t>
            </a:r>
            <a:r>
              <a:rPr lang="en-US" altLang="zh-CN" dirty="0"/>
              <a:t>::</a:t>
            </a:r>
            <a:r>
              <a:rPr lang="en-US" altLang="zh-CN" dirty="0" err="1"/>
              <a:t>setFormatOnSelectedWord</a:t>
            </a:r>
            <a:r>
              <a:rPr lang="en-US" altLang="zh-CN" dirty="0"/>
              <a:t>(</a:t>
            </a:r>
            <a:r>
              <a:rPr lang="en-US" altLang="zh-CN" dirty="0" err="1"/>
              <a:t>const</a:t>
            </a:r>
            <a:r>
              <a:rPr lang="en-US" altLang="zh-CN" dirty="0"/>
              <a:t> </a:t>
            </a:r>
            <a:r>
              <a:rPr lang="en-US" altLang="zh-CN" dirty="0" err="1"/>
              <a:t>QTextCharFormat</a:t>
            </a:r>
            <a:r>
              <a:rPr lang="en-US" altLang="zh-CN" dirty="0"/>
              <a:t> &amp;</a:t>
            </a:r>
            <a:r>
              <a:rPr lang="en-US" altLang="zh-CN" dirty="0" err="1"/>
              <a:t>fmt</a:t>
            </a:r>
            <a:r>
              <a:rPr lang="en-US" altLang="zh-CN" dirty="0"/>
              <a:t>)</a:t>
            </a:r>
            <a:endParaRPr lang="zh-CN" altLang="zh-CN" dirty="0"/>
          </a:p>
          <a:p>
            <a:r>
              <a:rPr lang="en-US" altLang="zh-CN" dirty="0"/>
              <a:t>{</a:t>
            </a:r>
            <a:endParaRPr lang="zh-CN" altLang="zh-CN" dirty="0"/>
          </a:p>
          <a:p>
            <a:r>
              <a:rPr lang="en-US" altLang="zh-CN" dirty="0"/>
              <a:t>    </a:t>
            </a:r>
            <a:r>
              <a:rPr lang="en-US" altLang="zh-CN" dirty="0" err="1"/>
              <a:t>QTextCursor</a:t>
            </a:r>
            <a:r>
              <a:rPr lang="en-US" altLang="zh-CN" dirty="0"/>
              <a:t> </a:t>
            </a:r>
            <a:r>
              <a:rPr lang="en-US" altLang="zh-CN" dirty="0" err="1"/>
              <a:t>tcursor</a:t>
            </a:r>
            <a:r>
              <a:rPr lang="en-US" altLang="zh-CN" dirty="0"/>
              <a:t> = this-&gt;</a:t>
            </a:r>
            <a:r>
              <a:rPr lang="en-US" altLang="zh-CN" dirty="0" err="1"/>
              <a:t>textCursor</a:t>
            </a:r>
            <a:r>
              <a:rPr lang="en-US" altLang="zh-CN" dirty="0"/>
              <a:t>();</a:t>
            </a:r>
            <a:endParaRPr lang="zh-CN" altLang="zh-CN" dirty="0"/>
          </a:p>
          <a:p>
            <a:r>
              <a:rPr lang="en-US" altLang="zh-CN" dirty="0"/>
              <a:t>    if(!</a:t>
            </a:r>
            <a:r>
              <a:rPr lang="en-US" altLang="zh-CN" dirty="0" err="1"/>
              <a:t>tcursor.hasSelection</a:t>
            </a:r>
            <a:r>
              <a:rPr lang="en-US" altLang="zh-CN" dirty="0"/>
              <a:t>()) </a:t>
            </a:r>
            <a:r>
              <a:rPr lang="en-US" altLang="zh-CN" dirty="0" err="1"/>
              <a:t>tcursor.select</a:t>
            </a:r>
            <a:r>
              <a:rPr lang="en-US" altLang="zh-CN" dirty="0"/>
              <a:t>(</a:t>
            </a:r>
            <a:r>
              <a:rPr lang="en-US" altLang="zh-CN" dirty="0" err="1"/>
              <a:t>QTextCursor</a:t>
            </a:r>
            <a:r>
              <a:rPr lang="en-US" altLang="zh-CN" dirty="0"/>
              <a:t>::</a:t>
            </a:r>
            <a:r>
              <a:rPr lang="en-US" altLang="zh-CN" dirty="0" err="1"/>
              <a:t>WordUnderCursor</a:t>
            </a:r>
            <a:r>
              <a:rPr lang="en-US" altLang="zh-CN" dirty="0"/>
              <a:t>);</a:t>
            </a:r>
            <a:endParaRPr lang="zh-CN" altLang="zh-CN" dirty="0"/>
          </a:p>
          <a:p>
            <a:r>
              <a:rPr lang="en-US" altLang="zh-CN" dirty="0"/>
              <a:t>    </a:t>
            </a:r>
            <a:r>
              <a:rPr lang="en-US" altLang="zh-CN" dirty="0" err="1"/>
              <a:t>tcursor.mergeCharFormat</a:t>
            </a:r>
            <a:r>
              <a:rPr lang="en-US" altLang="zh-CN" dirty="0"/>
              <a:t>(</a:t>
            </a:r>
            <a:r>
              <a:rPr lang="en-US" altLang="zh-CN" dirty="0" err="1"/>
              <a:t>fmt</a:t>
            </a:r>
            <a:r>
              <a:rPr lang="en-US" altLang="zh-CN" dirty="0"/>
              <a:t>);</a:t>
            </a:r>
            <a:endParaRPr lang="zh-CN" altLang="zh-CN" dirty="0"/>
          </a:p>
          <a:p>
            <a:r>
              <a:rPr lang="en-US" altLang="zh-CN" dirty="0"/>
              <a:t>    this-&gt;</a:t>
            </a:r>
            <a:r>
              <a:rPr lang="en-US" altLang="zh-CN" dirty="0" err="1"/>
              <a:t>mergeCurrentCharFormat</a:t>
            </a:r>
            <a:r>
              <a:rPr lang="en-US" altLang="zh-CN" dirty="0"/>
              <a:t>(</a:t>
            </a:r>
            <a:r>
              <a:rPr lang="en-US" altLang="zh-CN" dirty="0" err="1"/>
              <a:t>fmt</a:t>
            </a:r>
            <a:r>
              <a:rPr lang="en-US" altLang="zh-CN" dirty="0"/>
              <a:t>);</a:t>
            </a:r>
            <a:endParaRPr lang="zh-CN" altLang="zh-CN" dirty="0"/>
          </a:p>
          <a:p>
            <a:r>
              <a:rPr lang="en-US" altLang="zh-CN" dirty="0"/>
              <a:t>}</a:t>
            </a:r>
            <a:endParaRPr lang="zh-CN" altLang="zh-CN" dirty="0"/>
          </a:p>
        </p:txBody>
      </p:sp>
      <p:sp>
        <p:nvSpPr>
          <p:cNvPr id="7" name="TextBox 6"/>
          <p:cNvSpPr txBox="1"/>
          <p:nvPr/>
        </p:nvSpPr>
        <p:spPr>
          <a:xfrm>
            <a:off x="665018" y="5061963"/>
            <a:ext cx="10628416" cy="353943"/>
          </a:xfrm>
          <a:prstGeom prst="rect">
            <a:avLst/>
          </a:prstGeom>
          <a:noFill/>
        </p:spPr>
        <p:txBody>
          <a:bodyPr wrap="square" rtlCol="0">
            <a:spAutoFit/>
          </a:bodyPr>
          <a:lstStyle/>
          <a:p>
            <a:pPr indent="450850"/>
            <a:r>
              <a:rPr lang="zh-CN" altLang="zh-CN" dirty="0"/>
              <a:t>上段代码调用了</a:t>
            </a:r>
            <a:r>
              <a:rPr lang="en-US" altLang="zh-CN" dirty="0" err="1"/>
              <a:t>QTextCursor</a:t>
            </a:r>
            <a:r>
              <a:rPr lang="zh-CN" altLang="zh-CN" dirty="0"/>
              <a:t>的</a:t>
            </a:r>
            <a:r>
              <a:rPr lang="en-US" altLang="zh-CN" dirty="0" err="1"/>
              <a:t>mergeCharFormat</a:t>
            </a:r>
            <a:r>
              <a:rPr lang="en-US" altLang="zh-CN" dirty="0"/>
              <a:t>()</a:t>
            </a:r>
            <a:r>
              <a:rPr lang="zh-CN" altLang="zh-CN" dirty="0"/>
              <a:t>方法，将参数</a:t>
            </a:r>
            <a:r>
              <a:rPr lang="en-US" altLang="zh-CN" dirty="0" err="1"/>
              <a:t>fmt</a:t>
            </a:r>
            <a:r>
              <a:rPr lang="zh-CN" altLang="zh-CN" dirty="0"/>
              <a:t>所表示的格式应用在光标所选的字符上</a:t>
            </a:r>
            <a:r>
              <a:rPr lang="zh-CN" altLang="zh-CN" dirty="0" smtClean="0"/>
              <a:t>。</a:t>
            </a:r>
            <a:endParaRPr lang="zh-CN" altLang="zh-CN" dirty="0"/>
          </a:p>
        </p:txBody>
      </p:sp>
    </p:spTree>
    <p:extLst>
      <p:ext uri="{BB962C8B-B14F-4D97-AF65-F5344CB8AC3E}">
        <p14:creationId xmlns:p14="http://schemas.microsoft.com/office/powerpoint/2010/main" val="1125529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．格式功能调用</a:t>
            </a:r>
          </a:p>
        </p:txBody>
      </p:sp>
      <p:sp>
        <p:nvSpPr>
          <p:cNvPr id="3" name="矩形 2"/>
          <p:cNvSpPr/>
          <p:nvPr/>
        </p:nvSpPr>
        <p:spPr>
          <a:xfrm>
            <a:off x="927657" y="958122"/>
            <a:ext cx="9914514" cy="369332"/>
          </a:xfrm>
          <a:prstGeom prst="rect">
            <a:avLst/>
          </a:prstGeom>
        </p:spPr>
        <p:txBody>
          <a:bodyPr wrap="square">
            <a:spAutoFit/>
          </a:bodyPr>
          <a:lstStyle/>
          <a:p>
            <a:pPr latinLnBrk="1"/>
            <a:r>
              <a:rPr lang="zh-CN" altLang="zh-CN" sz="1800" dirty="0"/>
              <a:t>为“格式”→“字体”→“加粗”“倾斜”“下画线”三个子菜单项添加槽函数：</a:t>
            </a:r>
          </a:p>
        </p:txBody>
      </p:sp>
      <p:sp>
        <p:nvSpPr>
          <p:cNvPr id="4" name="TextBox 3"/>
          <p:cNvSpPr txBox="1"/>
          <p:nvPr/>
        </p:nvSpPr>
        <p:spPr>
          <a:xfrm>
            <a:off x="927657" y="1472540"/>
            <a:ext cx="9914514" cy="3863816"/>
          </a:xfrm>
          <a:prstGeom prst="roundRect">
            <a:avLst>
              <a:gd name="adj" fmla="val 5519"/>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on_boldAction_triggered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textBold</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on_italicAction_triggered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textItalic</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on_underlineAction_triggered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textUnderline</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3357098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．格式功能调用</a:t>
            </a:r>
          </a:p>
        </p:txBody>
      </p:sp>
      <p:sp>
        <p:nvSpPr>
          <p:cNvPr id="3" name="矩形 2"/>
          <p:cNvSpPr/>
          <p:nvPr/>
        </p:nvSpPr>
        <p:spPr>
          <a:xfrm>
            <a:off x="953464" y="958298"/>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4" name="TextBox 3"/>
          <p:cNvSpPr txBox="1"/>
          <p:nvPr/>
        </p:nvSpPr>
        <p:spPr>
          <a:xfrm>
            <a:off x="953464" y="1425039"/>
            <a:ext cx="9900583" cy="1838801"/>
          </a:xfrm>
          <a:prstGeom prst="roundRect">
            <a:avLst>
              <a:gd name="adj" fmla="val 12146"/>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void </a:t>
            </a:r>
            <a:r>
              <a:rPr lang="en-US" altLang="zh-CN" dirty="0" err="1"/>
              <a:t>textBold</a:t>
            </a:r>
            <a:r>
              <a:rPr lang="en-US" altLang="zh-CN" dirty="0"/>
              <a:t>();				//</a:t>
            </a:r>
            <a:r>
              <a:rPr lang="zh-CN" altLang="zh-CN" dirty="0"/>
              <a:t>加粗</a:t>
            </a:r>
          </a:p>
          <a:p>
            <a:r>
              <a:rPr lang="en-US" altLang="zh-CN" dirty="0"/>
              <a:t>    void </a:t>
            </a:r>
            <a:r>
              <a:rPr lang="en-US" altLang="zh-CN" dirty="0" err="1"/>
              <a:t>textItalic</a:t>
            </a:r>
            <a:r>
              <a:rPr lang="en-US" altLang="zh-CN" dirty="0"/>
              <a:t>();				//</a:t>
            </a:r>
            <a:r>
              <a:rPr lang="zh-CN" altLang="zh-CN" dirty="0"/>
              <a:t>倾斜</a:t>
            </a:r>
          </a:p>
          <a:p>
            <a:r>
              <a:rPr lang="en-US" altLang="zh-CN" dirty="0"/>
              <a:t>    void </a:t>
            </a:r>
            <a:r>
              <a:rPr lang="en-US" altLang="zh-CN" dirty="0" err="1"/>
              <a:t>textUnderline</a:t>
            </a:r>
            <a:r>
              <a:rPr lang="en-US" altLang="zh-CN" dirty="0"/>
              <a:t>();			//</a:t>
            </a:r>
            <a:r>
              <a:rPr lang="zh-CN" altLang="zh-CN" dirty="0"/>
              <a:t>加下画</a:t>
            </a:r>
            <a:r>
              <a:rPr lang="zh-CN" altLang="zh-CN" dirty="0" smtClean="0"/>
              <a:t>线</a:t>
            </a:r>
            <a:endParaRPr lang="zh-CN" altLang="zh-CN" dirty="0"/>
          </a:p>
        </p:txBody>
      </p:sp>
    </p:spTree>
    <p:extLst>
      <p:ext uri="{BB962C8B-B14F-4D97-AF65-F5344CB8AC3E}">
        <p14:creationId xmlns:p14="http://schemas.microsoft.com/office/powerpoint/2010/main" val="35610670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．格式功能调用</a:t>
            </a:r>
          </a:p>
        </p:txBody>
      </p:sp>
      <p:sp>
        <p:nvSpPr>
          <p:cNvPr id="3" name="矩形 2"/>
          <p:cNvSpPr/>
          <p:nvPr/>
        </p:nvSpPr>
        <p:spPr>
          <a:xfrm>
            <a:off x="1042525" y="993924"/>
            <a:ext cx="5177828" cy="353943"/>
          </a:xfrm>
          <a:prstGeom prst="rect">
            <a:avLst/>
          </a:prstGeom>
        </p:spPr>
        <p:txBody>
          <a:bodyPr wrap="none">
            <a:spAutoFit/>
          </a:bodyPr>
          <a:lstStyle/>
          <a:p>
            <a:r>
              <a:rPr lang="zh-CN" altLang="zh-CN" dirty="0"/>
              <a:t>在“</a:t>
            </a:r>
            <a:r>
              <a:rPr lang="en-US" altLang="zh-CN" dirty="0"/>
              <a:t>mainwindow.cpp</a:t>
            </a:r>
            <a:r>
              <a:rPr lang="zh-CN" altLang="zh-CN" dirty="0"/>
              <a:t>”文件中实现它们的代码如下：</a:t>
            </a:r>
          </a:p>
        </p:txBody>
      </p:sp>
      <p:sp>
        <p:nvSpPr>
          <p:cNvPr id="4" name="TextBox 3"/>
          <p:cNvSpPr txBox="1"/>
          <p:nvPr/>
        </p:nvSpPr>
        <p:spPr>
          <a:xfrm>
            <a:off x="1042525" y="1347867"/>
            <a:ext cx="9954026" cy="5324535"/>
          </a:xfrm>
          <a:prstGeom prst="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textBold</a:t>
            </a:r>
            <a:r>
              <a:rPr lang="en-US" altLang="zh-CN" dirty="0"/>
              <a:t>()</a:t>
            </a:r>
            <a:endParaRPr lang="zh-CN" altLang="zh-CN" dirty="0"/>
          </a:p>
          <a:p>
            <a:r>
              <a:rPr lang="en-US" altLang="zh-CN" dirty="0"/>
              <a:t>{</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fmt.setFontWeight</a:t>
            </a:r>
            <a:r>
              <a:rPr lang="en-US" altLang="zh-CN" dirty="0"/>
              <a:t>(</a:t>
            </a:r>
            <a:r>
              <a:rPr lang="en-US" altLang="zh-CN" dirty="0" err="1"/>
              <a:t>ui</a:t>
            </a:r>
            <a:r>
              <a:rPr lang="en-US" altLang="zh-CN" dirty="0"/>
              <a:t>-&gt;</a:t>
            </a:r>
            <a:r>
              <a:rPr lang="en-US" altLang="zh-CN" dirty="0" err="1"/>
              <a:t>boldAction</a:t>
            </a:r>
            <a:r>
              <a:rPr lang="en-US" altLang="zh-CN" dirty="0"/>
              <a:t>-&gt;</a:t>
            </a:r>
            <a:r>
              <a:rPr lang="en-US" altLang="zh-CN" dirty="0" err="1"/>
              <a:t>isChecked</a:t>
            </a:r>
            <a:r>
              <a:rPr lang="en-US" altLang="zh-CN" dirty="0"/>
              <a:t>() ? </a:t>
            </a:r>
            <a:r>
              <a:rPr lang="en-US" altLang="zh-CN" dirty="0" err="1"/>
              <a:t>QFont</a:t>
            </a:r>
            <a:r>
              <a:rPr lang="en-US" altLang="zh-CN" dirty="0"/>
              <a:t>::Bold : </a:t>
            </a:r>
            <a:r>
              <a:rPr lang="en-US" altLang="zh-CN" dirty="0" err="1"/>
              <a:t>QFont</a:t>
            </a:r>
            <a:r>
              <a:rPr lang="en-US" altLang="zh-CN" dirty="0"/>
              <a:t>::Normal);</a:t>
            </a:r>
            <a:endParaRPr lang="zh-CN" altLang="zh-CN" dirty="0"/>
          </a:p>
          <a:p>
            <a:r>
              <a:rPr lang="en-US" altLang="zh-CN" dirty="0"/>
              <a:t>    if(</a:t>
            </a:r>
            <a:r>
              <a:rPr lang="en-US" altLang="zh-CN" dirty="0" err="1"/>
              <a:t>activateChildWnd</a:t>
            </a:r>
            <a:r>
              <a:rPr lang="en-US" altLang="zh-CN" dirty="0"/>
              <a:t>()) </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textItalic</a:t>
            </a:r>
            <a:r>
              <a:rPr lang="en-US" altLang="zh-CN" dirty="0"/>
              <a:t>()</a:t>
            </a:r>
            <a:endParaRPr lang="zh-CN" altLang="zh-CN" dirty="0"/>
          </a:p>
          <a:p>
            <a:r>
              <a:rPr lang="en-US" altLang="zh-CN" dirty="0"/>
              <a:t>{</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fmt.setFontItalic</a:t>
            </a:r>
            <a:r>
              <a:rPr lang="en-US" altLang="zh-CN" dirty="0"/>
              <a:t>(</a:t>
            </a:r>
            <a:r>
              <a:rPr lang="en-US" altLang="zh-CN" dirty="0" err="1"/>
              <a:t>ui</a:t>
            </a:r>
            <a:r>
              <a:rPr lang="en-US" altLang="zh-CN" dirty="0"/>
              <a:t>-&gt;</a:t>
            </a:r>
            <a:r>
              <a:rPr lang="en-US" altLang="zh-CN" dirty="0" err="1"/>
              <a:t>italicAction</a:t>
            </a:r>
            <a:r>
              <a:rPr lang="en-US" altLang="zh-CN" dirty="0"/>
              <a:t>-&gt;</a:t>
            </a:r>
            <a:r>
              <a:rPr lang="en-US" altLang="zh-CN" dirty="0" err="1"/>
              <a:t>isChecked</a:t>
            </a:r>
            <a:r>
              <a:rPr lang="en-US" altLang="zh-CN" dirty="0"/>
              <a:t>());</a:t>
            </a:r>
            <a:endParaRPr lang="zh-CN" altLang="zh-CN" dirty="0"/>
          </a:p>
          <a:p>
            <a:r>
              <a:rPr lang="en-US" altLang="zh-CN" dirty="0"/>
              <a:t>    if(</a:t>
            </a:r>
            <a:r>
              <a:rPr lang="en-US" altLang="zh-CN" dirty="0" err="1"/>
              <a:t>activateChildWnd</a:t>
            </a:r>
            <a:r>
              <a:rPr lang="en-US" altLang="zh-CN" dirty="0"/>
              <a:t>()) </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textUnderline</a:t>
            </a:r>
            <a:r>
              <a:rPr lang="en-US" altLang="zh-CN" dirty="0"/>
              <a:t>()</a:t>
            </a:r>
            <a:endParaRPr lang="zh-CN" altLang="zh-CN" dirty="0"/>
          </a:p>
          <a:p>
            <a:r>
              <a:rPr lang="en-US" altLang="zh-CN" dirty="0"/>
              <a:t>{</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fmt.setFontUnderline</a:t>
            </a:r>
            <a:r>
              <a:rPr lang="en-US" altLang="zh-CN" dirty="0"/>
              <a:t>(</a:t>
            </a:r>
            <a:r>
              <a:rPr lang="en-US" altLang="zh-CN" dirty="0" err="1"/>
              <a:t>ui</a:t>
            </a:r>
            <a:r>
              <a:rPr lang="en-US" altLang="zh-CN" dirty="0"/>
              <a:t>-&gt;</a:t>
            </a:r>
            <a:r>
              <a:rPr lang="en-US" altLang="zh-CN" dirty="0" err="1"/>
              <a:t>underlineAction</a:t>
            </a:r>
            <a:r>
              <a:rPr lang="en-US" altLang="zh-CN" dirty="0"/>
              <a:t>-&gt;</a:t>
            </a:r>
            <a:r>
              <a:rPr lang="en-US" altLang="zh-CN" dirty="0" err="1"/>
              <a:t>isChecked</a:t>
            </a:r>
            <a:r>
              <a:rPr lang="en-US" altLang="zh-CN" dirty="0"/>
              <a:t>());</a:t>
            </a:r>
            <a:endParaRPr lang="zh-CN" altLang="zh-CN" dirty="0"/>
          </a:p>
          <a:p>
            <a:r>
              <a:rPr lang="en-US" altLang="zh-CN" dirty="0"/>
              <a:t>    if(</a:t>
            </a:r>
            <a:r>
              <a:rPr lang="en-US" altLang="zh-CN" dirty="0" err="1"/>
              <a:t>activateChildWnd</a:t>
            </a:r>
            <a:r>
              <a:rPr lang="en-US" altLang="zh-CN" dirty="0"/>
              <a:t>()) </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178529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矩形 2"/>
          <p:cNvSpPr/>
          <p:nvPr/>
        </p:nvSpPr>
        <p:spPr>
          <a:xfrm>
            <a:off x="998909" y="992512"/>
            <a:ext cx="9843262" cy="2585323"/>
          </a:xfrm>
          <a:prstGeom prst="rect">
            <a:avLst/>
          </a:prstGeom>
        </p:spPr>
        <p:txBody>
          <a:bodyPr wrap="square">
            <a:spAutoFit/>
          </a:bodyPr>
          <a:lstStyle/>
          <a:p>
            <a:pPr indent="450850">
              <a:lnSpc>
                <a:spcPct val="150000"/>
              </a:lnSpc>
            </a:pPr>
            <a:r>
              <a:rPr lang="zh-CN" altLang="zh-CN" sz="1800" b="1" dirty="0"/>
              <a:t>（</a:t>
            </a:r>
            <a:r>
              <a:rPr lang="en-US" altLang="zh-CN" sz="1800" b="1" dirty="0"/>
              <a:t>1</a:t>
            </a:r>
            <a:r>
              <a:rPr lang="zh-CN" altLang="zh-CN" sz="1800" b="1" dirty="0"/>
              <a:t>）菜单的创建</a:t>
            </a:r>
          </a:p>
          <a:p>
            <a:pPr indent="450850">
              <a:lnSpc>
                <a:spcPct val="150000"/>
              </a:lnSpc>
            </a:pPr>
            <a:r>
              <a:rPr lang="zh-CN" altLang="zh-CN" sz="1800" dirty="0"/>
              <a:t>在图</a:t>
            </a:r>
            <a:r>
              <a:rPr lang="en-US" altLang="zh-CN" sz="1800" dirty="0"/>
              <a:t>18.3</a:t>
            </a:r>
            <a:r>
              <a:rPr lang="zh-CN" altLang="zh-CN" sz="1800" dirty="0"/>
              <a:t>的窗体设计区左上角有一个“在这里输入”文字标签，用鼠标双击可输入文字，例如，我们输入“文件</a:t>
            </a:r>
            <a:r>
              <a:rPr lang="en-US" altLang="zh-CN" sz="1800" dirty="0"/>
              <a:t>(F)</a:t>
            </a:r>
            <a:r>
              <a:rPr lang="zh-CN" altLang="zh-CN" sz="1800" dirty="0"/>
              <a:t>”后回车（一定要回车！），就在界面上创建了一个名为“文件”的窗口主菜单，而此时“在这里输入”标签又分别出现在“文件”菜单的右侧和下方；分别在其上双击输入自定义的文字，又可以以同样的方式创建第二个主菜单和“文件”主菜单下的菜单项；当然也可以随时双击“添加分隔符”标签在任意菜单项之间引入分隔条。</a:t>
            </a:r>
          </a:p>
        </p:txBody>
      </p:sp>
    </p:spTree>
    <p:extLst>
      <p:ext uri="{BB962C8B-B14F-4D97-AF65-F5344CB8AC3E}">
        <p14:creationId xmlns:p14="http://schemas.microsoft.com/office/powerpoint/2010/main" val="1653425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．字体、字号选择功能</a:t>
            </a:r>
          </a:p>
        </p:txBody>
      </p:sp>
      <p:sp>
        <p:nvSpPr>
          <p:cNvPr id="3" name="TextBox 2"/>
          <p:cNvSpPr txBox="1"/>
          <p:nvPr/>
        </p:nvSpPr>
        <p:spPr>
          <a:xfrm>
            <a:off x="795647" y="1009403"/>
            <a:ext cx="10331532" cy="923330"/>
          </a:xfrm>
          <a:prstGeom prst="rect">
            <a:avLst/>
          </a:prstGeom>
          <a:noFill/>
        </p:spPr>
        <p:txBody>
          <a:bodyPr wrap="square" rtlCol="0">
            <a:spAutoFit/>
          </a:bodyPr>
          <a:lstStyle/>
          <a:p>
            <a:pPr indent="450850"/>
            <a:r>
              <a:rPr lang="zh-CN" altLang="zh-CN" sz="1800" dirty="0"/>
              <a:t>要使程序支持从组合框中选择字体、字号，需要为字体和字号组合框添加槽函数，操作方法为：右击设计模式窗口界面上的字体组合框，选择“转到槽</a:t>
            </a:r>
            <a:r>
              <a:rPr lang="en-US" altLang="zh-CN" sz="1800" dirty="0"/>
              <a:t>...</a:t>
            </a:r>
            <a:r>
              <a:rPr lang="zh-CN" altLang="zh-CN" sz="1800" dirty="0"/>
              <a:t>”项，在弹出的对话框中选择信号类型为“</a:t>
            </a:r>
            <a:r>
              <a:rPr lang="en-US" altLang="zh-CN" sz="1800" dirty="0"/>
              <a:t>activated(</a:t>
            </a:r>
            <a:r>
              <a:rPr lang="en-US" altLang="zh-CN" sz="1800" dirty="0" err="1"/>
              <a:t>QString</a:t>
            </a:r>
            <a:r>
              <a:rPr lang="en-US" altLang="zh-CN" sz="1800" dirty="0"/>
              <a:t>)</a:t>
            </a:r>
            <a:r>
              <a:rPr lang="zh-CN" altLang="zh-CN" sz="1800" dirty="0"/>
              <a:t>”即可，如图</a:t>
            </a:r>
            <a:r>
              <a:rPr lang="en-US" altLang="zh-CN" sz="1800" dirty="0"/>
              <a:t>18.34</a:t>
            </a:r>
            <a:r>
              <a:rPr lang="zh-CN" altLang="zh-CN" sz="1800" dirty="0"/>
              <a:t>所示。字号组合框所用的信号类型也一样，添加操作类同</a:t>
            </a:r>
            <a:r>
              <a:rPr lang="zh-CN" altLang="zh-CN" sz="1800" dirty="0" smtClean="0"/>
              <a:t>。</a:t>
            </a:r>
            <a:endParaRPr lang="zh-CN" altLang="zh-CN" sz="1800" dirty="0"/>
          </a:p>
        </p:txBody>
      </p:sp>
      <p:pic>
        <p:nvPicPr>
          <p:cNvPr id="29698" name="Picture 2" descr="18-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0690" y="1932732"/>
            <a:ext cx="6843056" cy="42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9783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．字体、字号选择功能</a:t>
            </a:r>
          </a:p>
        </p:txBody>
      </p:sp>
      <p:sp>
        <p:nvSpPr>
          <p:cNvPr id="3" name="矩形 2"/>
          <p:cNvSpPr/>
          <p:nvPr/>
        </p:nvSpPr>
        <p:spPr>
          <a:xfrm>
            <a:off x="1232323" y="958298"/>
            <a:ext cx="3454792" cy="353943"/>
          </a:xfrm>
          <a:prstGeom prst="rect">
            <a:avLst/>
          </a:prstGeom>
        </p:spPr>
        <p:txBody>
          <a:bodyPr wrap="none">
            <a:spAutoFit/>
          </a:bodyPr>
          <a:lstStyle/>
          <a:p>
            <a:r>
              <a:rPr lang="zh-CN" altLang="zh-CN" dirty="0"/>
              <a:t>编写两个组合框的槽函数代码为：</a:t>
            </a:r>
          </a:p>
        </p:txBody>
      </p:sp>
      <p:sp>
        <p:nvSpPr>
          <p:cNvPr id="4" name="TextBox 3"/>
          <p:cNvSpPr txBox="1"/>
          <p:nvPr/>
        </p:nvSpPr>
        <p:spPr>
          <a:xfrm>
            <a:off x="1232323" y="1312241"/>
            <a:ext cx="9538596" cy="2707124"/>
          </a:xfrm>
          <a:prstGeom prst="roundRect">
            <a:avLst>
              <a:gd name="adj" fmla="val 7016"/>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on_fontComboBox_activated</a:t>
            </a:r>
            <a:r>
              <a:rPr lang="en-US" altLang="zh-CN" dirty="0"/>
              <a:t>(</a:t>
            </a:r>
            <a:r>
              <a:rPr lang="en-US" altLang="zh-CN" dirty="0" err="1"/>
              <a:t>const</a:t>
            </a:r>
            <a:r>
              <a:rPr lang="en-US" altLang="zh-CN" dirty="0"/>
              <a:t> </a:t>
            </a:r>
            <a:r>
              <a:rPr lang="en-US" altLang="zh-CN" dirty="0" err="1"/>
              <a:t>QString</a:t>
            </a:r>
            <a:r>
              <a:rPr lang="en-US" altLang="zh-CN" dirty="0"/>
              <a:t> &amp;arg1)</a:t>
            </a:r>
            <a:endParaRPr lang="zh-CN" altLang="zh-CN" dirty="0"/>
          </a:p>
          <a:p>
            <a:r>
              <a:rPr lang="en-US" altLang="zh-CN" dirty="0"/>
              <a:t>{</a:t>
            </a:r>
            <a:endParaRPr lang="zh-CN" altLang="zh-CN" dirty="0"/>
          </a:p>
          <a:p>
            <a:r>
              <a:rPr lang="en-US" altLang="zh-CN" dirty="0"/>
              <a:t>    </a:t>
            </a:r>
            <a:r>
              <a:rPr lang="en-US" altLang="zh-CN" dirty="0" err="1"/>
              <a:t>textFamily</a:t>
            </a:r>
            <a:r>
              <a:rPr lang="en-US" altLang="zh-CN" dirty="0"/>
              <a:t>(arg1);				//</a:t>
            </a:r>
            <a:r>
              <a:rPr lang="zh-CN" altLang="zh-CN" dirty="0"/>
              <a:t>设置字体</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on_sizeComboBox_activated</a:t>
            </a:r>
            <a:r>
              <a:rPr lang="en-US" altLang="zh-CN" dirty="0"/>
              <a:t>(</a:t>
            </a:r>
            <a:r>
              <a:rPr lang="en-US" altLang="zh-CN" dirty="0" err="1"/>
              <a:t>const</a:t>
            </a:r>
            <a:r>
              <a:rPr lang="en-US" altLang="zh-CN" dirty="0"/>
              <a:t> </a:t>
            </a:r>
            <a:r>
              <a:rPr lang="en-US" altLang="zh-CN" dirty="0" err="1"/>
              <a:t>QString</a:t>
            </a:r>
            <a:r>
              <a:rPr lang="en-US" altLang="zh-CN" dirty="0"/>
              <a:t> &amp;arg1)</a:t>
            </a:r>
            <a:endParaRPr lang="zh-CN" altLang="zh-CN" dirty="0"/>
          </a:p>
          <a:p>
            <a:r>
              <a:rPr lang="en-US" altLang="zh-CN" dirty="0"/>
              <a:t>{</a:t>
            </a:r>
            <a:endParaRPr lang="zh-CN" altLang="zh-CN" dirty="0"/>
          </a:p>
          <a:p>
            <a:r>
              <a:rPr lang="en-US" altLang="zh-CN" dirty="0"/>
              <a:t>    </a:t>
            </a:r>
            <a:r>
              <a:rPr lang="en-US" altLang="zh-CN" dirty="0" err="1"/>
              <a:t>textSize</a:t>
            </a:r>
            <a:r>
              <a:rPr lang="en-US" altLang="zh-CN" dirty="0"/>
              <a:t>(arg1);				</a:t>
            </a:r>
            <a:r>
              <a:rPr lang="en-US" altLang="zh-CN" dirty="0" smtClean="0"/>
              <a:t>//</a:t>
            </a:r>
            <a:r>
              <a:rPr lang="zh-CN" altLang="zh-CN" dirty="0"/>
              <a:t>设置字号</a:t>
            </a:r>
          </a:p>
          <a:p>
            <a:r>
              <a:rPr lang="en-US" altLang="zh-CN" dirty="0" smtClean="0"/>
              <a:t>}</a:t>
            </a:r>
            <a:endParaRPr lang="zh-CN" altLang="zh-CN" dirty="0"/>
          </a:p>
        </p:txBody>
      </p:sp>
      <p:sp>
        <p:nvSpPr>
          <p:cNvPr id="5" name="矩形 4"/>
          <p:cNvSpPr/>
          <p:nvPr/>
        </p:nvSpPr>
        <p:spPr>
          <a:xfrm>
            <a:off x="1136845" y="4037196"/>
            <a:ext cx="4535024" cy="353943"/>
          </a:xfrm>
          <a:prstGeom prst="rect">
            <a:avLst/>
          </a:prstGeom>
        </p:spPr>
        <p:txBody>
          <a:bodyPr wrap="none">
            <a:spAutoFit/>
          </a:bodyPr>
          <a:lstStyle/>
          <a:p>
            <a:r>
              <a:rPr lang="zh-CN" altLang="zh-CN" dirty="0"/>
              <a:t>在“</a:t>
            </a:r>
            <a:r>
              <a:rPr lang="en-US" altLang="zh-CN" dirty="0" err="1"/>
              <a:t>mainwindow.h</a:t>
            </a:r>
            <a:r>
              <a:rPr lang="zh-CN" altLang="zh-CN" dirty="0"/>
              <a:t>”头文件中声明公共方法：</a:t>
            </a:r>
          </a:p>
        </p:txBody>
      </p:sp>
      <p:sp>
        <p:nvSpPr>
          <p:cNvPr id="6" name="圆角矩形 5"/>
          <p:cNvSpPr/>
          <p:nvPr/>
        </p:nvSpPr>
        <p:spPr>
          <a:xfrm>
            <a:off x="1232323" y="4496085"/>
            <a:ext cx="9538596" cy="1549360"/>
          </a:xfrm>
          <a:prstGeom prst="roundRect">
            <a:avLst/>
          </a:prstGeom>
          <a:solidFill>
            <a:srgbClr val="DDDDDD"/>
          </a:solidFill>
        </p:spPr>
        <p:txBody>
          <a:bodyPr wrap="square">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a:t>
            </a:r>
            <a:r>
              <a:rPr lang="en-US" altLang="zh-CN" b="1" dirty="0"/>
              <a:t>void </a:t>
            </a:r>
            <a:r>
              <a:rPr lang="en-US" altLang="zh-CN" b="1" dirty="0" err="1"/>
              <a:t>textFamily</a:t>
            </a:r>
            <a:r>
              <a:rPr lang="en-US" altLang="zh-CN" b="1" dirty="0"/>
              <a:t>(</a:t>
            </a:r>
            <a:r>
              <a:rPr lang="en-US" altLang="zh-CN" b="1" dirty="0" err="1"/>
              <a:t>const</a:t>
            </a:r>
            <a:r>
              <a:rPr lang="en-US" altLang="zh-CN" b="1" dirty="0"/>
              <a:t> </a:t>
            </a:r>
            <a:r>
              <a:rPr lang="en-US" altLang="zh-CN" b="1" dirty="0" err="1"/>
              <a:t>QString</a:t>
            </a:r>
            <a:r>
              <a:rPr lang="en-US" altLang="zh-CN" b="1" dirty="0"/>
              <a:t> &amp;</a:t>
            </a:r>
            <a:r>
              <a:rPr lang="en-US" altLang="zh-CN" b="1" dirty="0" err="1"/>
              <a:t>fmly</a:t>
            </a:r>
            <a:r>
              <a:rPr lang="en-US" altLang="zh-CN" b="1" dirty="0"/>
              <a:t>);	</a:t>
            </a:r>
            <a:r>
              <a:rPr lang="en-US" altLang="zh-CN" dirty="0"/>
              <a:t>		//</a:t>
            </a:r>
            <a:r>
              <a:rPr lang="zh-CN" altLang="zh-CN" dirty="0"/>
              <a:t>字体</a:t>
            </a:r>
          </a:p>
          <a:p>
            <a:r>
              <a:rPr lang="en-US" altLang="zh-CN" dirty="0"/>
              <a:t>    </a:t>
            </a:r>
            <a:r>
              <a:rPr lang="en-US" altLang="zh-CN" b="1" dirty="0"/>
              <a:t>void </a:t>
            </a:r>
            <a:r>
              <a:rPr lang="en-US" altLang="zh-CN" b="1" dirty="0" err="1"/>
              <a:t>textSize</a:t>
            </a:r>
            <a:r>
              <a:rPr lang="en-US" altLang="zh-CN" b="1" dirty="0"/>
              <a:t>(</a:t>
            </a:r>
            <a:r>
              <a:rPr lang="en-US" altLang="zh-CN" b="1" dirty="0" err="1"/>
              <a:t>const</a:t>
            </a:r>
            <a:r>
              <a:rPr lang="en-US" altLang="zh-CN" b="1" dirty="0"/>
              <a:t> </a:t>
            </a:r>
            <a:r>
              <a:rPr lang="en-US" altLang="zh-CN" b="1" dirty="0" err="1"/>
              <a:t>QString</a:t>
            </a:r>
            <a:r>
              <a:rPr lang="en-US" altLang="zh-CN" b="1" dirty="0"/>
              <a:t> &amp;</a:t>
            </a:r>
            <a:r>
              <a:rPr lang="en-US" altLang="zh-CN" b="1" dirty="0" err="1"/>
              <a:t>ps</a:t>
            </a:r>
            <a:r>
              <a:rPr lang="en-US" altLang="zh-CN" b="1" dirty="0"/>
              <a:t>);</a:t>
            </a:r>
            <a:r>
              <a:rPr lang="en-US" altLang="zh-CN" dirty="0"/>
              <a:t>			</a:t>
            </a:r>
            <a:r>
              <a:rPr lang="en-US" altLang="zh-CN" dirty="0" smtClean="0"/>
              <a:t>	//</a:t>
            </a:r>
            <a:r>
              <a:rPr lang="zh-CN" altLang="zh-CN" dirty="0"/>
              <a:t>字号</a:t>
            </a:r>
          </a:p>
        </p:txBody>
      </p:sp>
    </p:spTree>
    <p:extLst>
      <p:ext uri="{BB962C8B-B14F-4D97-AF65-F5344CB8AC3E}">
        <p14:creationId xmlns:p14="http://schemas.microsoft.com/office/powerpoint/2010/main" val="803973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．字体、字号选择功能</a:t>
            </a:r>
          </a:p>
        </p:txBody>
      </p:sp>
      <p:sp>
        <p:nvSpPr>
          <p:cNvPr id="3" name="矩形 2"/>
          <p:cNvSpPr/>
          <p:nvPr/>
        </p:nvSpPr>
        <p:spPr>
          <a:xfrm>
            <a:off x="1136845" y="970173"/>
            <a:ext cx="5478166" cy="369332"/>
          </a:xfrm>
          <a:prstGeom prst="rect">
            <a:avLst/>
          </a:prstGeom>
        </p:spPr>
        <p:txBody>
          <a:bodyPr wrap="none">
            <a:spAutoFit/>
          </a:bodyPr>
          <a:lstStyle/>
          <a:p>
            <a:r>
              <a:rPr lang="zh-CN" altLang="zh-CN" sz="1800" dirty="0"/>
              <a:t>在“</a:t>
            </a:r>
            <a:r>
              <a:rPr lang="en-US" altLang="zh-CN" sz="1800" dirty="0"/>
              <a:t>mainwindow.cpp</a:t>
            </a:r>
            <a:r>
              <a:rPr lang="zh-CN" altLang="zh-CN" sz="1800" dirty="0"/>
              <a:t>”文件中实现它们的代码如下：</a:t>
            </a:r>
          </a:p>
        </p:txBody>
      </p:sp>
      <p:sp>
        <p:nvSpPr>
          <p:cNvPr id="4" name="TextBox 3"/>
          <p:cNvSpPr txBox="1"/>
          <p:nvPr/>
        </p:nvSpPr>
        <p:spPr>
          <a:xfrm>
            <a:off x="1136845" y="1339505"/>
            <a:ext cx="9369632" cy="4671417"/>
          </a:xfrm>
          <a:prstGeom prst="roundRect">
            <a:avLst>
              <a:gd name="adj" fmla="val 5791"/>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textFamily</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fmly</a:t>
            </a:r>
            <a:r>
              <a:rPr lang="en-US" altLang="zh-CN" dirty="0"/>
              <a:t>)</a:t>
            </a:r>
            <a:endParaRPr lang="zh-CN" altLang="zh-CN" dirty="0"/>
          </a:p>
          <a:p>
            <a:r>
              <a:rPr lang="en-US" altLang="zh-CN" dirty="0"/>
              <a:t>{</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fmt.setFontFamily</a:t>
            </a:r>
            <a:r>
              <a:rPr lang="en-US" altLang="zh-CN" dirty="0"/>
              <a:t>(</a:t>
            </a:r>
            <a:r>
              <a:rPr lang="en-US" altLang="zh-CN" dirty="0" err="1"/>
              <a:t>fmly</a:t>
            </a:r>
            <a:r>
              <a:rPr lang="en-US" altLang="zh-CN" dirty="0"/>
              <a:t>);</a:t>
            </a:r>
            <a:endParaRPr lang="zh-CN" altLang="zh-CN" dirty="0"/>
          </a:p>
          <a:p>
            <a:r>
              <a:rPr lang="en-US" altLang="zh-CN" dirty="0"/>
              <a:t>    if(</a:t>
            </a:r>
            <a:r>
              <a:rPr lang="en-US" altLang="zh-CN" dirty="0" err="1"/>
              <a:t>activateChildWnd</a:t>
            </a:r>
            <a:r>
              <a:rPr lang="en-US" altLang="zh-CN" dirty="0"/>
              <a:t>()) </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textSize</a:t>
            </a:r>
            <a:r>
              <a:rPr lang="en-US" altLang="zh-CN" dirty="0"/>
              <a:t>(</a:t>
            </a:r>
            <a:r>
              <a:rPr lang="en-US" altLang="zh-CN" dirty="0" err="1"/>
              <a:t>const</a:t>
            </a:r>
            <a:r>
              <a:rPr lang="en-US" altLang="zh-CN" dirty="0"/>
              <a:t> </a:t>
            </a:r>
            <a:r>
              <a:rPr lang="en-US" altLang="zh-CN" dirty="0" err="1"/>
              <a:t>QString</a:t>
            </a:r>
            <a:r>
              <a:rPr lang="en-US" altLang="zh-CN" dirty="0"/>
              <a:t> &amp;</a:t>
            </a:r>
            <a:r>
              <a:rPr lang="en-US" altLang="zh-CN" dirty="0" err="1"/>
              <a:t>ps</a:t>
            </a:r>
            <a:r>
              <a:rPr lang="en-US" altLang="zh-CN" dirty="0"/>
              <a:t>)</a:t>
            </a:r>
            <a:endParaRPr lang="zh-CN" altLang="zh-CN" dirty="0"/>
          </a:p>
          <a:p>
            <a:r>
              <a:rPr lang="en-US" altLang="zh-CN" dirty="0"/>
              <a:t>{</a:t>
            </a:r>
            <a:endParaRPr lang="zh-CN" altLang="zh-CN" dirty="0"/>
          </a:p>
          <a:p>
            <a:r>
              <a:rPr lang="en-US" altLang="zh-CN" dirty="0"/>
              <a:t>    </a:t>
            </a:r>
            <a:r>
              <a:rPr lang="en-US" altLang="zh-CN" dirty="0" err="1"/>
              <a:t>qreal</a:t>
            </a:r>
            <a:r>
              <a:rPr lang="en-US" altLang="zh-CN" dirty="0"/>
              <a:t> </a:t>
            </a:r>
            <a:r>
              <a:rPr lang="en-US" altLang="zh-CN" dirty="0" err="1"/>
              <a:t>pointSize</a:t>
            </a:r>
            <a:r>
              <a:rPr lang="en-US" altLang="zh-CN" dirty="0"/>
              <a:t> = </a:t>
            </a:r>
            <a:r>
              <a:rPr lang="en-US" altLang="zh-CN" dirty="0" err="1"/>
              <a:t>ps.toFloat</a:t>
            </a:r>
            <a:r>
              <a:rPr lang="en-US" altLang="zh-CN" dirty="0"/>
              <a:t>();</a:t>
            </a:r>
            <a:endParaRPr lang="zh-CN" altLang="zh-CN" dirty="0"/>
          </a:p>
          <a:p>
            <a:r>
              <a:rPr lang="en-US" altLang="zh-CN" dirty="0"/>
              <a:t>    if (</a:t>
            </a:r>
            <a:r>
              <a:rPr lang="en-US" altLang="zh-CN" dirty="0" err="1"/>
              <a:t>ps.toFloat</a:t>
            </a:r>
            <a:r>
              <a:rPr lang="en-US" altLang="zh-CN" dirty="0"/>
              <a:t>() &gt; 0)</a:t>
            </a:r>
            <a:endParaRPr lang="zh-CN" altLang="zh-CN" dirty="0"/>
          </a:p>
          <a:p>
            <a:r>
              <a:rPr lang="en-US" altLang="zh-CN" dirty="0"/>
              <a:t>    {</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fmt.setFontPointSize</a:t>
            </a:r>
            <a:r>
              <a:rPr lang="en-US" altLang="zh-CN" dirty="0"/>
              <a:t>(</a:t>
            </a:r>
            <a:r>
              <a:rPr lang="en-US" altLang="zh-CN" dirty="0" err="1"/>
              <a:t>pointSize</a:t>
            </a:r>
            <a:r>
              <a:rPr lang="en-US" altLang="zh-CN" dirty="0"/>
              <a:t>);</a:t>
            </a:r>
            <a:endParaRPr lang="zh-CN" altLang="zh-CN" dirty="0"/>
          </a:p>
          <a:p>
            <a:r>
              <a:rPr lang="en-US" altLang="zh-CN" dirty="0"/>
              <a:t>        if(</a:t>
            </a:r>
            <a:r>
              <a:rPr lang="en-US" altLang="zh-CN" dirty="0" err="1"/>
              <a:t>activateChildWnd</a:t>
            </a:r>
            <a:r>
              <a:rPr lang="en-US" altLang="zh-CN" dirty="0"/>
              <a:t>())</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2135103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．字体、字号选择功能</a:t>
            </a:r>
          </a:p>
        </p:txBody>
      </p:sp>
      <p:sp>
        <p:nvSpPr>
          <p:cNvPr id="3" name="TextBox 2"/>
          <p:cNvSpPr txBox="1"/>
          <p:nvPr/>
        </p:nvSpPr>
        <p:spPr>
          <a:xfrm>
            <a:off x="843148" y="1009403"/>
            <a:ext cx="10390909" cy="646331"/>
          </a:xfrm>
          <a:prstGeom prst="rect">
            <a:avLst/>
          </a:prstGeom>
          <a:noFill/>
        </p:spPr>
        <p:txBody>
          <a:bodyPr wrap="square" rtlCol="0">
            <a:spAutoFit/>
          </a:bodyPr>
          <a:lstStyle/>
          <a:p>
            <a:pPr indent="450850"/>
            <a:r>
              <a:rPr lang="zh-CN" altLang="zh-CN" sz="1800" dirty="0"/>
              <a:t>运行程序，打开“</a:t>
            </a:r>
            <a:r>
              <a:rPr lang="en-US" altLang="zh-CN" sz="1800" dirty="0"/>
              <a:t>Word</a:t>
            </a:r>
            <a:r>
              <a:rPr lang="zh-CN" altLang="zh-CN" sz="1800" dirty="0"/>
              <a:t>文档</a:t>
            </a:r>
            <a:r>
              <a:rPr lang="en-US" altLang="zh-CN" sz="1800" dirty="0"/>
              <a:t> 1</a:t>
            </a:r>
            <a:r>
              <a:rPr lang="zh-CN" altLang="zh-CN" sz="1800" dirty="0"/>
              <a:t>”，选中当中的文本“</a:t>
            </a:r>
            <a:r>
              <a:rPr lang="en-US" altLang="zh-CN" sz="1800" dirty="0" err="1"/>
              <a:t>Qt</a:t>
            </a:r>
            <a:r>
              <a:rPr lang="en-US" altLang="zh-CN" sz="1800" dirty="0"/>
              <a:t> 5</a:t>
            </a:r>
            <a:r>
              <a:rPr lang="zh-CN" altLang="zh-CN" sz="1800" dirty="0"/>
              <a:t>”，选择字体类型为“</a:t>
            </a:r>
            <a:r>
              <a:rPr lang="en-US" altLang="zh-CN" sz="1800" dirty="0"/>
              <a:t>Arial Black</a:t>
            </a:r>
            <a:r>
              <a:rPr lang="zh-CN" altLang="zh-CN" sz="1800" dirty="0"/>
              <a:t>”，字号为</a:t>
            </a:r>
            <a:r>
              <a:rPr lang="en-US" altLang="zh-CN" sz="1800" dirty="0"/>
              <a:t>20</a:t>
            </a:r>
            <a:r>
              <a:rPr lang="zh-CN" altLang="zh-CN" sz="1800" dirty="0"/>
              <a:t>、倾斜加下画线，效果如图</a:t>
            </a:r>
            <a:r>
              <a:rPr lang="en-US" altLang="zh-CN" sz="1800" dirty="0"/>
              <a:t>18.35</a:t>
            </a:r>
            <a:r>
              <a:rPr lang="zh-CN" altLang="zh-CN" sz="1800" dirty="0"/>
              <a:t>所示</a:t>
            </a:r>
            <a:r>
              <a:rPr lang="zh-CN" altLang="zh-CN" sz="1800" dirty="0" smtClean="0"/>
              <a:t>。</a:t>
            </a:r>
            <a:endParaRPr lang="zh-CN" altLang="zh-CN" sz="1800" dirty="0"/>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06" y="1769423"/>
            <a:ext cx="5431295" cy="403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713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09786"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23117"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52286"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5322" y="923878"/>
            <a:ext cx="939645" cy="1112796"/>
          </a:xfrm>
          <a:prstGeom prst="rect">
            <a:avLst/>
          </a:prstGeom>
        </p:spPr>
      </p:pic>
      <p:sp>
        <p:nvSpPr>
          <p:cNvPr id="25" name="TextBox 5"/>
          <p:cNvSpPr txBox="1"/>
          <p:nvPr/>
        </p:nvSpPr>
        <p:spPr>
          <a:xfrm>
            <a:off x="4719135" y="3839975"/>
            <a:ext cx="2536129" cy="518595"/>
          </a:xfrm>
          <a:prstGeom prst="rect">
            <a:avLst/>
          </a:prstGeom>
          <a:noFill/>
        </p:spPr>
        <p:txBody>
          <a:bodyPr wrap="square" lIns="86863" tIns="43430" rIns="86863" bIns="43430" rtlCol="0">
            <a:spAutoFit/>
          </a:bodyPr>
          <a:lstStyle/>
          <a:p>
            <a:r>
              <a:rPr lang="zh-CN" altLang="zh-CN" sz="2800" b="1" dirty="0"/>
              <a:t>段落对齐设置</a:t>
            </a:r>
          </a:p>
        </p:txBody>
      </p:sp>
    </p:spTree>
    <p:extLst>
      <p:ext uri="{BB962C8B-B14F-4D97-AF65-F5344CB8AC3E}">
        <p14:creationId xmlns:p14="http://schemas.microsoft.com/office/powerpoint/2010/main" val="397343889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40943" cy="461665"/>
          </a:xfrm>
          <a:prstGeom prst="rect">
            <a:avLst/>
          </a:prstGeom>
        </p:spPr>
        <p:txBody>
          <a:bodyPr wrap="none">
            <a:spAutoFit/>
          </a:bodyPr>
          <a:lstStyle/>
          <a:p>
            <a:r>
              <a:rPr lang="zh-CN" altLang="zh-CN" sz="2400" b="1" dirty="0"/>
              <a:t>段落对齐设置</a:t>
            </a:r>
          </a:p>
        </p:txBody>
      </p:sp>
      <p:sp>
        <p:nvSpPr>
          <p:cNvPr id="3" name="TextBox 2"/>
          <p:cNvSpPr txBox="1"/>
          <p:nvPr/>
        </p:nvSpPr>
        <p:spPr>
          <a:xfrm>
            <a:off x="783771" y="973777"/>
            <a:ext cx="10390910" cy="615553"/>
          </a:xfrm>
          <a:prstGeom prst="rect">
            <a:avLst/>
          </a:prstGeom>
          <a:noFill/>
        </p:spPr>
        <p:txBody>
          <a:bodyPr wrap="square" rtlCol="0">
            <a:spAutoFit/>
          </a:bodyPr>
          <a:lstStyle/>
          <a:p>
            <a:pPr indent="450850"/>
            <a:r>
              <a:rPr lang="zh-CN" altLang="zh-CN" dirty="0"/>
              <a:t>为保证“格式”→“段落”下各子菜单项的互斥可选性，在系统初始化方法</a:t>
            </a:r>
            <a:r>
              <a:rPr lang="en-US" altLang="zh-CN" dirty="0" err="1"/>
              <a:t>initMainWindow</a:t>
            </a:r>
            <a:r>
              <a:rPr lang="en-US" altLang="zh-CN" dirty="0"/>
              <a:t>()</a:t>
            </a:r>
            <a:r>
              <a:rPr lang="zh-CN" altLang="zh-CN" dirty="0"/>
              <a:t>中添加如下代码</a:t>
            </a:r>
            <a:r>
              <a:rPr lang="zh-CN" altLang="zh-CN" dirty="0" smtClean="0"/>
              <a:t>：</a:t>
            </a:r>
            <a:endParaRPr lang="zh-CN" altLang="zh-CN" dirty="0"/>
          </a:p>
        </p:txBody>
      </p:sp>
      <p:sp>
        <p:nvSpPr>
          <p:cNvPr id="4" name="TextBox 3"/>
          <p:cNvSpPr txBox="1"/>
          <p:nvPr/>
        </p:nvSpPr>
        <p:spPr>
          <a:xfrm>
            <a:off x="1330036" y="1589330"/>
            <a:ext cx="9369632" cy="2707124"/>
          </a:xfrm>
          <a:prstGeom prst="roundRect">
            <a:avLst>
              <a:gd name="adj" fmla="val 7455"/>
            </a:avLst>
          </a:prstGeom>
          <a:solidFill>
            <a:srgbClr val="DDDDDD"/>
          </a:solidFill>
        </p:spPr>
        <p:txBody>
          <a:bodyPr wrap="square" rtlCol="0">
            <a:spAutoFit/>
          </a:bodyPr>
          <a:lstStyle/>
          <a:p>
            <a:pPr latinLnBrk="1"/>
            <a:r>
              <a:rPr lang="en-US" altLang="zh-CN" dirty="0"/>
              <a:t>//</a:t>
            </a:r>
            <a:r>
              <a:rPr lang="zh-CN" altLang="zh-CN" dirty="0"/>
              <a:t>将“段落”菜单下的各对齐方式功能项加入同一个菜单项组，以便在程序运行的任一时刻，用户能</a:t>
            </a:r>
            <a:r>
              <a:rPr lang="en-US" altLang="zh-CN" dirty="0"/>
              <a:t>	</a:t>
            </a:r>
            <a:endParaRPr lang="zh-CN" altLang="zh-CN" dirty="0"/>
          </a:p>
          <a:p>
            <a:pPr latinLnBrk="1"/>
            <a:r>
              <a:rPr lang="en-US" altLang="zh-CN" dirty="0"/>
              <a:t>//</a:t>
            </a:r>
            <a:r>
              <a:rPr lang="zh-CN" altLang="zh-CN" dirty="0"/>
              <a:t>且只能选中其中一项</a:t>
            </a:r>
          </a:p>
          <a:p>
            <a:pPr latinLnBrk="1"/>
            <a:r>
              <a:rPr lang="en-US" altLang="zh-CN" dirty="0"/>
              <a:t>    </a:t>
            </a:r>
            <a:r>
              <a:rPr lang="en-US" altLang="zh-CN" dirty="0" err="1"/>
              <a:t>QActionGroup</a:t>
            </a:r>
            <a:r>
              <a:rPr lang="en-US" altLang="zh-CN" dirty="0"/>
              <a:t> *</a:t>
            </a:r>
            <a:r>
              <a:rPr lang="en-US" altLang="zh-CN" dirty="0" err="1"/>
              <a:t>alignGroup</a:t>
            </a:r>
            <a:r>
              <a:rPr lang="en-US" altLang="zh-CN" dirty="0"/>
              <a:t> = new </a:t>
            </a:r>
            <a:r>
              <a:rPr lang="en-US" altLang="zh-CN" dirty="0" err="1"/>
              <a:t>QActionGroup</a:t>
            </a:r>
            <a:r>
              <a:rPr lang="en-US" altLang="zh-CN" dirty="0"/>
              <a:t>(this);</a:t>
            </a:r>
            <a:endParaRPr lang="zh-CN" altLang="zh-CN" dirty="0"/>
          </a:p>
          <a:p>
            <a:pPr latinLnBrk="1"/>
            <a:r>
              <a:rPr lang="en-US" altLang="zh-CN" dirty="0"/>
              <a:t>    </a:t>
            </a:r>
            <a:r>
              <a:rPr lang="en-US" altLang="zh-CN" dirty="0" err="1"/>
              <a:t>alignGroup</a:t>
            </a:r>
            <a:r>
              <a:rPr lang="en-US" altLang="zh-CN" dirty="0"/>
              <a:t>-&gt;</a:t>
            </a:r>
            <a:r>
              <a:rPr lang="en-US" altLang="zh-CN" dirty="0" err="1"/>
              <a:t>addAction</a:t>
            </a:r>
            <a:r>
              <a:rPr lang="en-US" altLang="zh-CN" dirty="0"/>
              <a:t>(</a:t>
            </a:r>
            <a:r>
              <a:rPr lang="en-US" altLang="zh-CN" dirty="0" err="1"/>
              <a:t>ui</a:t>
            </a:r>
            <a:r>
              <a:rPr lang="en-US" altLang="zh-CN" dirty="0"/>
              <a:t>-&gt;</a:t>
            </a:r>
            <a:r>
              <a:rPr lang="en-US" altLang="zh-CN" dirty="0" err="1"/>
              <a:t>leftAlignAction</a:t>
            </a:r>
            <a:r>
              <a:rPr lang="en-US" altLang="zh-CN" dirty="0"/>
              <a:t>);</a:t>
            </a:r>
            <a:endParaRPr lang="zh-CN" altLang="zh-CN" dirty="0"/>
          </a:p>
          <a:p>
            <a:pPr latinLnBrk="1"/>
            <a:r>
              <a:rPr lang="en-US" altLang="zh-CN" dirty="0"/>
              <a:t>    </a:t>
            </a:r>
            <a:r>
              <a:rPr lang="en-US" altLang="zh-CN" dirty="0" err="1"/>
              <a:t>alignGroup</a:t>
            </a:r>
            <a:r>
              <a:rPr lang="en-US" altLang="zh-CN" dirty="0"/>
              <a:t>-&gt;</a:t>
            </a:r>
            <a:r>
              <a:rPr lang="en-US" altLang="zh-CN" dirty="0" err="1"/>
              <a:t>addAction</a:t>
            </a:r>
            <a:r>
              <a:rPr lang="en-US" altLang="zh-CN" dirty="0"/>
              <a:t>(</a:t>
            </a:r>
            <a:r>
              <a:rPr lang="en-US" altLang="zh-CN" dirty="0" err="1"/>
              <a:t>ui</a:t>
            </a:r>
            <a:r>
              <a:rPr lang="en-US" altLang="zh-CN" dirty="0"/>
              <a:t>-&gt;</a:t>
            </a:r>
            <a:r>
              <a:rPr lang="en-US" altLang="zh-CN" dirty="0" err="1"/>
              <a:t>centerAction</a:t>
            </a:r>
            <a:r>
              <a:rPr lang="en-US" altLang="zh-CN" dirty="0"/>
              <a:t>);</a:t>
            </a:r>
            <a:endParaRPr lang="zh-CN" altLang="zh-CN" dirty="0"/>
          </a:p>
          <a:p>
            <a:pPr latinLnBrk="1"/>
            <a:r>
              <a:rPr lang="en-US" altLang="zh-CN" dirty="0"/>
              <a:t>    </a:t>
            </a:r>
            <a:r>
              <a:rPr lang="en-US" altLang="zh-CN" dirty="0" err="1"/>
              <a:t>alignGroup</a:t>
            </a:r>
            <a:r>
              <a:rPr lang="en-US" altLang="zh-CN" dirty="0"/>
              <a:t>-&gt;</a:t>
            </a:r>
            <a:r>
              <a:rPr lang="en-US" altLang="zh-CN" dirty="0" err="1"/>
              <a:t>addAction</a:t>
            </a:r>
            <a:r>
              <a:rPr lang="en-US" altLang="zh-CN" dirty="0"/>
              <a:t>(</a:t>
            </a:r>
            <a:r>
              <a:rPr lang="en-US" altLang="zh-CN" dirty="0" err="1"/>
              <a:t>ui</a:t>
            </a:r>
            <a:r>
              <a:rPr lang="en-US" altLang="zh-CN" dirty="0"/>
              <a:t>-&gt;</a:t>
            </a:r>
            <a:r>
              <a:rPr lang="en-US" altLang="zh-CN" dirty="0" err="1"/>
              <a:t>rightAlignAction</a:t>
            </a:r>
            <a:r>
              <a:rPr lang="en-US" altLang="zh-CN" dirty="0"/>
              <a:t>);</a:t>
            </a:r>
            <a:endParaRPr lang="zh-CN" altLang="zh-CN" dirty="0"/>
          </a:p>
          <a:p>
            <a:pPr latinLnBrk="1"/>
            <a:r>
              <a:rPr lang="en-US" altLang="zh-CN" dirty="0"/>
              <a:t>    </a:t>
            </a:r>
            <a:r>
              <a:rPr lang="en-US" altLang="zh-CN" dirty="0" err="1"/>
              <a:t>alignGroup</a:t>
            </a:r>
            <a:r>
              <a:rPr lang="en-US" altLang="zh-CN" dirty="0"/>
              <a:t>-&gt;</a:t>
            </a:r>
            <a:r>
              <a:rPr lang="en-US" altLang="zh-CN" dirty="0" err="1"/>
              <a:t>addAction</a:t>
            </a:r>
            <a:r>
              <a:rPr lang="en-US" altLang="zh-CN" dirty="0"/>
              <a:t>(</a:t>
            </a:r>
            <a:r>
              <a:rPr lang="en-US" altLang="zh-CN" dirty="0" err="1"/>
              <a:t>ui</a:t>
            </a:r>
            <a:r>
              <a:rPr lang="en-US" altLang="zh-CN" dirty="0"/>
              <a:t>-&gt;</a:t>
            </a:r>
            <a:r>
              <a:rPr lang="en-US" altLang="zh-CN" dirty="0" err="1"/>
              <a:t>justifyAction</a:t>
            </a:r>
            <a:r>
              <a:rPr lang="en-US" altLang="zh-CN" dirty="0"/>
              <a:t>);</a:t>
            </a:r>
            <a:endParaRPr lang="zh-CN" altLang="zh-CN" dirty="0"/>
          </a:p>
          <a:p>
            <a:pPr latinLnBrk="1"/>
            <a:r>
              <a:rPr lang="en-US" altLang="zh-CN" dirty="0"/>
              <a:t>    </a:t>
            </a:r>
            <a:r>
              <a:rPr lang="en-US" altLang="zh-CN" dirty="0" err="1"/>
              <a:t>ui</a:t>
            </a:r>
            <a:r>
              <a:rPr lang="en-US" altLang="zh-CN" dirty="0"/>
              <a:t>-&gt;</a:t>
            </a:r>
            <a:r>
              <a:rPr lang="en-US" altLang="zh-CN" dirty="0" err="1"/>
              <a:t>leftAlignAction</a:t>
            </a:r>
            <a:r>
              <a:rPr lang="en-US" altLang="zh-CN" dirty="0"/>
              <a:t>-&gt;</a:t>
            </a:r>
            <a:r>
              <a:rPr lang="en-US" altLang="zh-CN" dirty="0" err="1"/>
              <a:t>setChecked</a:t>
            </a:r>
            <a:r>
              <a:rPr lang="en-US" altLang="zh-CN" dirty="0"/>
              <a:t>(true</a:t>
            </a:r>
            <a:r>
              <a:rPr lang="en-US" altLang="zh-CN" dirty="0" smtClean="0"/>
              <a:t>);</a:t>
            </a:r>
            <a:endParaRPr lang="zh-CN" altLang="zh-CN" dirty="0"/>
          </a:p>
        </p:txBody>
      </p:sp>
    </p:spTree>
    <p:extLst>
      <p:ext uri="{BB962C8B-B14F-4D97-AF65-F5344CB8AC3E}">
        <p14:creationId xmlns:p14="http://schemas.microsoft.com/office/powerpoint/2010/main" val="3253643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40943" cy="461665"/>
          </a:xfrm>
          <a:prstGeom prst="rect">
            <a:avLst/>
          </a:prstGeom>
        </p:spPr>
        <p:txBody>
          <a:bodyPr wrap="none">
            <a:spAutoFit/>
          </a:bodyPr>
          <a:lstStyle/>
          <a:p>
            <a:r>
              <a:rPr lang="zh-CN" altLang="zh-CN" sz="2400" b="1" dirty="0"/>
              <a:t>段落对齐设置</a:t>
            </a:r>
          </a:p>
        </p:txBody>
      </p:sp>
      <p:sp>
        <p:nvSpPr>
          <p:cNvPr id="3" name="矩形 2"/>
          <p:cNvSpPr/>
          <p:nvPr/>
        </p:nvSpPr>
        <p:spPr>
          <a:xfrm>
            <a:off x="1099976" y="993924"/>
            <a:ext cx="3454792" cy="353943"/>
          </a:xfrm>
          <a:prstGeom prst="rect">
            <a:avLst/>
          </a:prstGeom>
        </p:spPr>
        <p:txBody>
          <a:bodyPr wrap="none">
            <a:spAutoFit/>
          </a:bodyPr>
          <a:lstStyle/>
          <a:p>
            <a:pPr latinLnBrk="1"/>
            <a:r>
              <a:rPr lang="zh-CN" altLang="zh-CN" dirty="0"/>
              <a:t>然后，为各子菜单项添加槽函数：</a:t>
            </a:r>
          </a:p>
        </p:txBody>
      </p:sp>
      <p:sp>
        <p:nvSpPr>
          <p:cNvPr id="4" name="TextBox 3"/>
          <p:cNvSpPr txBox="1"/>
          <p:nvPr/>
        </p:nvSpPr>
        <p:spPr>
          <a:xfrm>
            <a:off x="1136845" y="1460665"/>
            <a:ext cx="9705326" cy="5209818"/>
          </a:xfrm>
          <a:prstGeom prst="roundRect">
            <a:avLst>
              <a:gd name="adj" fmla="val 5643"/>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on_leftAlignAction_triggered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textAlign</a:t>
            </a:r>
            <a:r>
              <a:rPr lang="en-US" altLang="zh-CN" dirty="0"/>
              <a:t>(</a:t>
            </a:r>
            <a:r>
              <a:rPr lang="en-US" altLang="zh-CN" dirty="0" err="1"/>
              <a:t>ui</a:t>
            </a:r>
            <a:r>
              <a:rPr lang="en-US" altLang="zh-CN" dirty="0"/>
              <a:t>-&gt;</a:t>
            </a:r>
            <a:r>
              <a:rPr lang="en-US" altLang="zh-CN" dirty="0" err="1"/>
              <a:t>leftAlignAction</a:t>
            </a:r>
            <a:r>
              <a:rPr lang="en-US" altLang="zh-CN" dirty="0"/>
              <a:t>);				</a:t>
            </a:r>
            <a:r>
              <a:rPr lang="en-US" altLang="zh-CN" dirty="0" smtClean="0"/>
              <a:t>//</a:t>
            </a:r>
            <a:r>
              <a:rPr lang="zh-CN" altLang="zh-CN" dirty="0"/>
              <a:t>左对齐</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on_centerAction_triggered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textAlign</a:t>
            </a:r>
            <a:r>
              <a:rPr lang="en-US" altLang="zh-CN" dirty="0"/>
              <a:t>(</a:t>
            </a:r>
            <a:r>
              <a:rPr lang="en-US" altLang="zh-CN" dirty="0" err="1"/>
              <a:t>ui</a:t>
            </a:r>
            <a:r>
              <a:rPr lang="en-US" altLang="zh-CN" dirty="0"/>
              <a:t>-&gt;</a:t>
            </a:r>
            <a:r>
              <a:rPr lang="en-US" altLang="zh-CN" dirty="0" err="1"/>
              <a:t>centerAction</a:t>
            </a:r>
            <a:r>
              <a:rPr lang="en-US" altLang="zh-CN" dirty="0"/>
              <a:t>);				</a:t>
            </a:r>
            <a:r>
              <a:rPr lang="en-US" altLang="zh-CN" dirty="0" smtClean="0"/>
              <a:t>//</a:t>
            </a:r>
            <a:r>
              <a:rPr lang="zh-CN" altLang="zh-CN" dirty="0"/>
              <a:t>居中对齐</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on_rightAlignAction_triggered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textAlign</a:t>
            </a:r>
            <a:r>
              <a:rPr lang="en-US" altLang="zh-CN" dirty="0"/>
              <a:t>(</a:t>
            </a:r>
            <a:r>
              <a:rPr lang="en-US" altLang="zh-CN" dirty="0" err="1"/>
              <a:t>ui</a:t>
            </a:r>
            <a:r>
              <a:rPr lang="en-US" altLang="zh-CN" dirty="0"/>
              <a:t>-&gt;</a:t>
            </a:r>
            <a:r>
              <a:rPr lang="en-US" altLang="zh-CN" dirty="0" err="1"/>
              <a:t>rightAlignAction</a:t>
            </a:r>
            <a:r>
              <a:rPr lang="en-US" altLang="zh-CN" dirty="0"/>
              <a:t>);				//</a:t>
            </a:r>
            <a:r>
              <a:rPr lang="zh-CN" altLang="zh-CN" dirty="0"/>
              <a:t>右对齐</a:t>
            </a:r>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on_justifyAction_triggered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textAlign</a:t>
            </a:r>
            <a:r>
              <a:rPr lang="en-US" altLang="zh-CN" dirty="0"/>
              <a:t>(</a:t>
            </a:r>
            <a:r>
              <a:rPr lang="en-US" altLang="zh-CN" dirty="0" err="1"/>
              <a:t>ui</a:t>
            </a:r>
            <a:r>
              <a:rPr lang="en-US" altLang="zh-CN" dirty="0"/>
              <a:t>-&gt;</a:t>
            </a:r>
            <a:r>
              <a:rPr lang="en-US" altLang="zh-CN" dirty="0" err="1"/>
              <a:t>justifyAction</a:t>
            </a:r>
            <a:r>
              <a:rPr lang="en-US" altLang="zh-CN" dirty="0"/>
              <a:t>);					//</a:t>
            </a:r>
            <a:r>
              <a:rPr lang="zh-CN" altLang="zh-CN" dirty="0"/>
              <a:t>两端对齐</a:t>
            </a:r>
          </a:p>
          <a:p>
            <a:r>
              <a:rPr lang="en-US" altLang="zh-CN" dirty="0" smtClean="0"/>
              <a:t>}</a:t>
            </a:r>
          </a:p>
        </p:txBody>
      </p:sp>
    </p:spTree>
    <p:extLst>
      <p:ext uri="{BB962C8B-B14F-4D97-AF65-F5344CB8AC3E}">
        <p14:creationId xmlns:p14="http://schemas.microsoft.com/office/powerpoint/2010/main" val="2835502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段落对齐设置</a:t>
            </a:r>
          </a:p>
        </p:txBody>
      </p:sp>
      <p:sp>
        <p:nvSpPr>
          <p:cNvPr id="3" name="TextBox 2"/>
          <p:cNvSpPr txBox="1"/>
          <p:nvPr/>
        </p:nvSpPr>
        <p:spPr>
          <a:xfrm>
            <a:off x="831273" y="1045029"/>
            <a:ext cx="10236530" cy="646331"/>
          </a:xfrm>
          <a:prstGeom prst="rect">
            <a:avLst/>
          </a:prstGeom>
          <a:noFill/>
        </p:spPr>
        <p:txBody>
          <a:bodyPr wrap="square" rtlCol="0">
            <a:spAutoFit/>
          </a:bodyPr>
          <a:lstStyle/>
          <a:p>
            <a:pPr indent="450850"/>
            <a:r>
              <a:rPr lang="zh-CN" altLang="zh-CN" sz="1800" dirty="0"/>
              <a:t>在上面代码中，各子菜单项的槽函数无一例外都是调用名为</a:t>
            </a:r>
            <a:r>
              <a:rPr lang="en-US" altLang="zh-CN" sz="1800" dirty="0" err="1"/>
              <a:t>textAlign</a:t>
            </a:r>
            <a:r>
              <a:rPr lang="en-US" altLang="zh-CN" sz="1800" dirty="0"/>
              <a:t>()</a:t>
            </a:r>
            <a:r>
              <a:rPr lang="zh-CN" altLang="zh-CN" sz="1800" dirty="0"/>
              <a:t>的方法来设置对齐方式的。该方法的方法体位于主窗体源代码“</a:t>
            </a:r>
            <a:r>
              <a:rPr lang="en-US" altLang="zh-CN" sz="1800" dirty="0"/>
              <a:t>mainwindow.cpp</a:t>
            </a:r>
            <a:r>
              <a:rPr lang="zh-CN" altLang="zh-CN" sz="1800" dirty="0"/>
              <a:t>”文件中，如下</a:t>
            </a:r>
            <a:r>
              <a:rPr lang="zh-CN" altLang="zh-CN" sz="1800" dirty="0" smtClean="0"/>
              <a:t>：</a:t>
            </a:r>
            <a:endParaRPr lang="zh-CN" altLang="zh-CN" sz="1800" dirty="0"/>
          </a:p>
        </p:txBody>
      </p:sp>
      <p:sp>
        <p:nvSpPr>
          <p:cNvPr id="4" name="TextBox 3"/>
          <p:cNvSpPr txBox="1"/>
          <p:nvPr/>
        </p:nvSpPr>
        <p:spPr>
          <a:xfrm>
            <a:off x="1425039" y="1691360"/>
            <a:ext cx="9144000" cy="3863816"/>
          </a:xfrm>
          <a:prstGeom prst="roundRect">
            <a:avLst>
              <a:gd name="adj" fmla="val 6376"/>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textAlign</a:t>
            </a:r>
            <a:r>
              <a:rPr lang="en-US" altLang="zh-CN" dirty="0"/>
              <a:t>(</a:t>
            </a:r>
            <a:r>
              <a:rPr lang="en-US" altLang="zh-CN" dirty="0" err="1"/>
              <a:t>QAction</a:t>
            </a:r>
            <a:r>
              <a:rPr lang="en-US" altLang="zh-CN" dirty="0"/>
              <a:t> *act)</a:t>
            </a:r>
            <a:endParaRPr lang="zh-CN" altLang="zh-CN" dirty="0"/>
          </a:p>
          <a:p>
            <a:r>
              <a:rPr lang="en-US" altLang="zh-CN" dirty="0"/>
              <a:t>{</a:t>
            </a:r>
            <a:endParaRPr lang="zh-CN" altLang="zh-CN" dirty="0"/>
          </a:p>
          <a:p>
            <a:r>
              <a:rPr lang="en-US" altLang="zh-CN" dirty="0"/>
              <a:t>    if(</a:t>
            </a:r>
            <a:r>
              <a:rPr lang="en-US" altLang="zh-CN" dirty="0" err="1"/>
              <a:t>activateChildWnd</a:t>
            </a:r>
            <a:r>
              <a:rPr lang="en-US" altLang="zh-CN" dirty="0"/>
              <a:t>())</a:t>
            </a:r>
            <a:endParaRPr lang="zh-CN" altLang="zh-CN" dirty="0"/>
          </a:p>
          <a:p>
            <a:r>
              <a:rPr lang="en-US" altLang="zh-CN" dirty="0"/>
              <a:t>    {</a:t>
            </a:r>
            <a:endParaRPr lang="zh-CN" altLang="zh-CN" dirty="0"/>
          </a:p>
          <a:p>
            <a:r>
              <a:rPr lang="en-US" altLang="zh-CN" dirty="0"/>
              <a:t>        if(act == </a:t>
            </a:r>
            <a:r>
              <a:rPr lang="en-US" altLang="zh-CN" dirty="0" err="1"/>
              <a:t>ui</a:t>
            </a:r>
            <a:r>
              <a:rPr lang="en-US" altLang="zh-CN" dirty="0"/>
              <a:t>-&gt;</a:t>
            </a:r>
            <a:r>
              <a:rPr lang="en-US" altLang="zh-CN" dirty="0" err="1"/>
              <a:t>leftAlignAction</a:t>
            </a:r>
            <a:r>
              <a:rPr lang="en-US" altLang="zh-CN" dirty="0"/>
              <a:t>) </a:t>
            </a:r>
            <a:endParaRPr lang="zh-CN" altLang="zh-CN" dirty="0"/>
          </a:p>
          <a:p>
            <a:r>
              <a:rPr lang="en-US" altLang="zh-CN" dirty="0"/>
              <a:t>			</a:t>
            </a:r>
            <a:r>
              <a:rPr lang="en-US" altLang="zh-CN" dirty="0" err="1"/>
              <a:t>activateChildWnd</a:t>
            </a:r>
            <a:r>
              <a:rPr lang="en-US" altLang="zh-CN" dirty="0"/>
              <a:t>()-&gt;</a:t>
            </a:r>
            <a:r>
              <a:rPr lang="en-US" altLang="zh-CN" dirty="0" err="1"/>
              <a:t>setAlignOfDocumentText</a:t>
            </a:r>
            <a:r>
              <a:rPr lang="en-US" altLang="zh-CN" dirty="0"/>
              <a:t>(1);</a:t>
            </a:r>
            <a:endParaRPr lang="zh-CN" altLang="zh-CN" dirty="0"/>
          </a:p>
          <a:p>
            <a:r>
              <a:rPr lang="en-US" altLang="zh-CN" dirty="0"/>
              <a:t>        else if(act == </a:t>
            </a:r>
            <a:r>
              <a:rPr lang="en-US" altLang="zh-CN" dirty="0" err="1"/>
              <a:t>ui</a:t>
            </a:r>
            <a:r>
              <a:rPr lang="en-US" altLang="zh-CN" dirty="0"/>
              <a:t>-&gt;</a:t>
            </a:r>
            <a:r>
              <a:rPr lang="en-US" altLang="zh-CN" dirty="0" err="1"/>
              <a:t>centerAction</a:t>
            </a:r>
            <a:r>
              <a:rPr lang="en-US" altLang="zh-CN" dirty="0"/>
              <a:t>) </a:t>
            </a:r>
            <a:endParaRPr lang="zh-CN" altLang="zh-CN" dirty="0"/>
          </a:p>
          <a:p>
            <a:r>
              <a:rPr lang="en-US" altLang="zh-CN" dirty="0"/>
              <a:t>			</a:t>
            </a:r>
            <a:r>
              <a:rPr lang="en-US" altLang="zh-CN" dirty="0" err="1"/>
              <a:t>activateChildWnd</a:t>
            </a:r>
            <a:r>
              <a:rPr lang="en-US" altLang="zh-CN" dirty="0"/>
              <a:t>()-&gt;</a:t>
            </a:r>
            <a:r>
              <a:rPr lang="en-US" altLang="zh-CN" dirty="0" err="1"/>
              <a:t>setAlignOfDocumentText</a:t>
            </a:r>
            <a:r>
              <a:rPr lang="en-US" altLang="zh-CN" dirty="0"/>
              <a:t>(2);</a:t>
            </a:r>
            <a:endParaRPr lang="zh-CN" altLang="zh-CN" dirty="0"/>
          </a:p>
          <a:p>
            <a:r>
              <a:rPr lang="en-US" altLang="zh-CN" dirty="0"/>
              <a:t>        else if(act == </a:t>
            </a:r>
            <a:r>
              <a:rPr lang="en-US" altLang="zh-CN" dirty="0" err="1"/>
              <a:t>ui</a:t>
            </a:r>
            <a:r>
              <a:rPr lang="en-US" altLang="zh-CN" dirty="0"/>
              <a:t>-&gt;</a:t>
            </a:r>
            <a:r>
              <a:rPr lang="en-US" altLang="zh-CN" dirty="0" err="1"/>
              <a:t>rightAlignAction</a:t>
            </a:r>
            <a:r>
              <a:rPr lang="en-US" altLang="zh-CN" dirty="0"/>
              <a:t>) </a:t>
            </a:r>
            <a:endParaRPr lang="zh-CN" altLang="zh-CN" dirty="0"/>
          </a:p>
          <a:p>
            <a:r>
              <a:rPr lang="en-US" altLang="zh-CN" dirty="0"/>
              <a:t>			</a:t>
            </a:r>
            <a:r>
              <a:rPr lang="en-US" altLang="zh-CN" dirty="0" err="1"/>
              <a:t>activateChildWnd</a:t>
            </a:r>
            <a:r>
              <a:rPr lang="en-US" altLang="zh-CN" dirty="0"/>
              <a:t>()-&gt;</a:t>
            </a:r>
            <a:r>
              <a:rPr lang="en-US" altLang="zh-CN" dirty="0" err="1"/>
              <a:t>setAlignOfDocumentText</a:t>
            </a:r>
            <a:r>
              <a:rPr lang="en-US" altLang="zh-CN" dirty="0"/>
              <a:t>(3);</a:t>
            </a:r>
            <a:endParaRPr lang="zh-CN" altLang="zh-CN" dirty="0"/>
          </a:p>
          <a:p>
            <a:r>
              <a:rPr lang="en-US" altLang="zh-CN" dirty="0"/>
              <a:t>        else if(act == </a:t>
            </a:r>
            <a:r>
              <a:rPr lang="en-US" altLang="zh-CN" dirty="0" err="1"/>
              <a:t>ui</a:t>
            </a:r>
            <a:r>
              <a:rPr lang="en-US" altLang="zh-CN" dirty="0"/>
              <a:t>-&gt;</a:t>
            </a:r>
            <a:r>
              <a:rPr lang="en-US" altLang="zh-CN" dirty="0" err="1"/>
              <a:t>justifyAction</a:t>
            </a:r>
            <a:r>
              <a:rPr lang="en-US" altLang="zh-CN" dirty="0"/>
              <a:t>) </a:t>
            </a:r>
            <a:endParaRPr lang="zh-CN" altLang="zh-CN" dirty="0"/>
          </a:p>
          <a:p>
            <a:r>
              <a:rPr lang="en-US" altLang="zh-CN" dirty="0"/>
              <a:t>			</a:t>
            </a:r>
            <a:r>
              <a:rPr lang="en-US" altLang="zh-CN" dirty="0" err="1"/>
              <a:t>activateChildWnd</a:t>
            </a:r>
            <a:r>
              <a:rPr lang="en-US" altLang="zh-CN" dirty="0"/>
              <a:t>()-&gt;</a:t>
            </a:r>
            <a:r>
              <a:rPr lang="en-US" altLang="zh-CN" dirty="0" err="1"/>
              <a:t>setAlignOfDocumentText</a:t>
            </a:r>
            <a:r>
              <a:rPr lang="en-US" altLang="zh-CN" dirty="0"/>
              <a:t>(4);</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880392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段落对齐设置</a:t>
            </a:r>
          </a:p>
        </p:txBody>
      </p:sp>
      <p:sp>
        <p:nvSpPr>
          <p:cNvPr id="3" name="矩形 2"/>
          <p:cNvSpPr/>
          <p:nvPr/>
        </p:nvSpPr>
        <p:spPr>
          <a:xfrm>
            <a:off x="1136845" y="934547"/>
            <a:ext cx="4733155"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”头文件中声明公有方法：</a:t>
            </a:r>
          </a:p>
        </p:txBody>
      </p:sp>
      <p:sp>
        <p:nvSpPr>
          <p:cNvPr id="4" name="圆角矩形 3"/>
          <p:cNvSpPr/>
          <p:nvPr/>
        </p:nvSpPr>
        <p:spPr>
          <a:xfrm>
            <a:off x="1136845" y="1286613"/>
            <a:ext cx="9645950" cy="970478"/>
          </a:xfrm>
          <a:prstGeom prst="roundRect">
            <a:avLst/>
          </a:prstGeom>
          <a:solidFill>
            <a:srgbClr val="DDDDDD"/>
          </a:solidFill>
        </p:spPr>
        <p:txBody>
          <a:bodyPr wrap="square">
            <a:spAutoFit/>
          </a:bodyPr>
          <a:lstStyle/>
          <a:p>
            <a:r>
              <a:rPr lang="en-US" altLang="zh-CN" dirty="0"/>
              <a:t>public:</a:t>
            </a:r>
            <a:endParaRPr lang="zh-CN" altLang="zh-CN" dirty="0"/>
          </a:p>
          <a:p>
            <a:r>
              <a:rPr lang="en-US" altLang="zh-CN" dirty="0"/>
              <a:t>	...</a:t>
            </a:r>
            <a:endParaRPr lang="zh-CN" altLang="zh-CN" dirty="0"/>
          </a:p>
          <a:p>
            <a:r>
              <a:rPr lang="en-US" altLang="zh-CN" dirty="0"/>
              <a:t>    void </a:t>
            </a:r>
            <a:r>
              <a:rPr lang="en-US" altLang="zh-CN" dirty="0" err="1"/>
              <a:t>setAlignOfDocumentText</a:t>
            </a:r>
            <a:r>
              <a:rPr lang="en-US" altLang="zh-CN" dirty="0"/>
              <a:t>(</a:t>
            </a:r>
            <a:r>
              <a:rPr lang="en-US" altLang="zh-CN" dirty="0" err="1"/>
              <a:t>int</a:t>
            </a:r>
            <a:r>
              <a:rPr lang="en-US" altLang="zh-CN" dirty="0"/>
              <a:t> </a:t>
            </a:r>
            <a:r>
              <a:rPr lang="en-US" altLang="zh-CN" dirty="0" err="1"/>
              <a:t>aligntype</a:t>
            </a:r>
            <a:r>
              <a:rPr lang="en-US" altLang="zh-CN" dirty="0"/>
              <a:t>);		//</a:t>
            </a:r>
            <a:r>
              <a:rPr lang="zh-CN" altLang="zh-CN" dirty="0"/>
              <a:t>设置对齐样式</a:t>
            </a:r>
          </a:p>
        </p:txBody>
      </p:sp>
      <p:sp>
        <p:nvSpPr>
          <p:cNvPr id="5" name="矩形 4"/>
          <p:cNvSpPr/>
          <p:nvPr/>
        </p:nvSpPr>
        <p:spPr>
          <a:xfrm>
            <a:off x="1136845" y="2347711"/>
            <a:ext cx="4491101" cy="369332"/>
          </a:xfrm>
          <a:prstGeom prst="rect">
            <a:avLst/>
          </a:prstGeom>
        </p:spPr>
        <p:txBody>
          <a:bodyPr wrap="none">
            <a:spAutoFit/>
          </a:bodyPr>
          <a:lstStyle/>
          <a:p>
            <a:r>
              <a:rPr lang="zh-CN" altLang="zh-CN" sz="1800" dirty="0"/>
              <a:t>在“</a:t>
            </a:r>
            <a:r>
              <a:rPr lang="en-US" altLang="zh-CN" sz="1800" dirty="0"/>
              <a:t>mychildwnd.cpp</a:t>
            </a:r>
            <a:r>
              <a:rPr lang="zh-CN" altLang="zh-CN" sz="1800" dirty="0"/>
              <a:t>”文件中编写其代码：</a:t>
            </a:r>
          </a:p>
        </p:txBody>
      </p:sp>
      <p:sp>
        <p:nvSpPr>
          <p:cNvPr id="6" name="圆角矩形 5"/>
          <p:cNvSpPr/>
          <p:nvPr/>
        </p:nvSpPr>
        <p:spPr>
          <a:xfrm>
            <a:off x="1135252" y="2727718"/>
            <a:ext cx="9645950" cy="2128242"/>
          </a:xfrm>
          <a:prstGeom prst="roundRect">
            <a:avLst/>
          </a:prstGeom>
          <a:solidFill>
            <a:srgbClr val="DDDDDD"/>
          </a:solidFill>
        </p:spPr>
        <p:txBody>
          <a:bodyPr wrap="square">
            <a:spAutoFit/>
          </a:bodyPr>
          <a:lstStyle/>
          <a:p>
            <a:r>
              <a:rPr lang="en-US" altLang="zh-CN" dirty="0"/>
              <a:t>void </a:t>
            </a:r>
            <a:r>
              <a:rPr lang="en-US" altLang="zh-CN" dirty="0" err="1"/>
              <a:t>MyChildWnd</a:t>
            </a:r>
            <a:r>
              <a:rPr lang="en-US" altLang="zh-CN" dirty="0"/>
              <a:t>::</a:t>
            </a:r>
            <a:r>
              <a:rPr lang="en-US" altLang="zh-CN" dirty="0" err="1"/>
              <a:t>setAlignOfDocumentText</a:t>
            </a:r>
            <a:r>
              <a:rPr lang="en-US" altLang="zh-CN" dirty="0"/>
              <a:t>(</a:t>
            </a:r>
            <a:r>
              <a:rPr lang="en-US" altLang="zh-CN" dirty="0" err="1"/>
              <a:t>int</a:t>
            </a:r>
            <a:r>
              <a:rPr lang="en-US" altLang="zh-CN" dirty="0"/>
              <a:t> </a:t>
            </a:r>
            <a:r>
              <a:rPr lang="en-US" altLang="zh-CN" dirty="0" err="1"/>
              <a:t>aligntype</a:t>
            </a:r>
            <a:r>
              <a:rPr lang="en-US" altLang="zh-CN" dirty="0"/>
              <a:t>)</a:t>
            </a:r>
            <a:endParaRPr lang="zh-CN" altLang="zh-CN" dirty="0"/>
          </a:p>
          <a:p>
            <a:r>
              <a:rPr lang="en-US" altLang="zh-CN" dirty="0"/>
              <a:t>{</a:t>
            </a:r>
            <a:endParaRPr lang="zh-CN" altLang="zh-CN" dirty="0"/>
          </a:p>
          <a:p>
            <a:r>
              <a:rPr lang="en-US" altLang="zh-CN" dirty="0"/>
              <a:t>    if(</a:t>
            </a:r>
            <a:r>
              <a:rPr lang="en-US" altLang="zh-CN" dirty="0" err="1"/>
              <a:t>aligntype</a:t>
            </a:r>
            <a:r>
              <a:rPr lang="en-US" altLang="zh-CN" dirty="0"/>
              <a:t>==1)this-&gt;</a:t>
            </a:r>
            <a:r>
              <a:rPr lang="en-US" altLang="zh-CN" dirty="0" err="1"/>
              <a:t>setAlignment</a:t>
            </a:r>
            <a:r>
              <a:rPr lang="en-US" altLang="zh-CN" dirty="0"/>
              <a:t>(</a:t>
            </a:r>
            <a:r>
              <a:rPr lang="en-US" altLang="zh-CN" dirty="0" err="1"/>
              <a:t>Qt</a:t>
            </a:r>
            <a:r>
              <a:rPr lang="en-US" altLang="zh-CN" dirty="0"/>
              <a:t>::</a:t>
            </a:r>
            <a:r>
              <a:rPr lang="en-US" altLang="zh-CN" dirty="0" err="1"/>
              <a:t>AlignLeft</a:t>
            </a:r>
            <a:r>
              <a:rPr lang="en-US" altLang="zh-CN" dirty="0"/>
              <a:t> | </a:t>
            </a:r>
            <a:r>
              <a:rPr lang="en-US" altLang="zh-CN" dirty="0" err="1"/>
              <a:t>Qt</a:t>
            </a:r>
            <a:r>
              <a:rPr lang="en-US" altLang="zh-CN" dirty="0"/>
              <a:t>::</a:t>
            </a:r>
            <a:r>
              <a:rPr lang="en-US" altLang="zh-CN" dirty="0" err="1"/>
              <a:t>AlignAbsolute</a:t>
            </a:r>
            <a:r>
              <a:rPr lang="en-US" altLang="zh-CN" dirty="0"/>
              <a:t>);</a:t>
            </a:r>
            <a:endParaRPr lang="zh-CN" altLang="zh-CN" dirty="0"/>
          </a:p>
          <a:p>
            <a:r>
              <a:rPr lang="en-US" altLang="zh-CN" dirty="0"/>
              <a:t>    else if(</a:t>
            </a:r>
            <a:r>
              <a:rPr lang="en-US" altLang="zh-CN" dirty="0" err="1"/>
              <a:t>aligntype</a:t>
            </a:r>
            <a:r>
              <a:rPr lang="en-US" altLang="zh-CN" dirty="0"/>
              <a:t>==2)this-&gt;</a:t>
            </a:r>
            <a:r>
              <a:rPr lang="en-US" altLang="zh-CN" dirty="0" err="1"/>
              <a:t>setAlignment</a:t>
            </a:r>
            <a:r>
              <a:rPr lang="en-US" altLang="zh-CN" dirty="0"/>
              <a:t>(</a:t>
            </a:r>
            <a:r>
              <a:rPr lang="en-US" altLang="zh-CN" dirty="0" err="1"/>
              <a:t>Qt</a:t>
            </a:r>
            <a:r>
              <a:rPr lang="en-US" altLang="zh-CN" dirty="0"/>
              <a:t>::</a:t>
            </a:r>
            <a:r>
              <a:rPr lang="en-US" altLang="zh-CN" dirty="0" err="1"/>
              <a:t>AlignHCenter</a:t>
            </a:r>
            <a:r>
              <a:rPr lang="en-US" altLang="zh-CN" dirty="0"/>
              <a:t>);</a:t>
            </a:r>
            <a:endParaRPr lang="zh-CN" altLang="zh-CN" dirty="0"/>
          </a:p>
          <a:p>
            <a:r>
              <a:rPr lang="en-US" altLang="zh-CN" dirty="0"/>
              <a:t>    else if(</a:t>
            </a:r>
            <a:r>
              <a:rPr lang="en-US" altLang="zh-CN" dirty="0" err="1"/>
              <a:t>aligntype</a:t>
            </a:r>
            <a:r>
              <a:rPr lang="en-US" altLang="zh-CN" dirty="0"/>
              <a:t>==3)this-&gt;</a:t>
            </a:r>
            <a:r>
              <a:rPr lang="en-US" altLang="zh-CN" dirty="0" err="1"/>
              <a:t>setAlignment</a:t>
            </a:r>
            <a:r>
              <a:rPr lang="en-US" altLang="zh-CN" dirty="0"/>
              <a:t>(</a:t>
            </a:r>
            <a:r>
              <a:rPr lang="en-US" altLang="zh-CN" dirty="0" err="1"/>
              <a:t>Qt</a:t>
            </a:r>
            <a:r>
              <a:rPr lang="en-US" altLang="zh-CN" dirty="0"/>
              <a:t>::</a:t>
            </a:r>
            <a:r>
              <a:rPr lang="en-US" altLang="zh-CN" dirty="0" err="1"/>
              <a:t>AlignRight</a:t>
            </a:r>
            <a:r>
              <a:rPr lang="en-US" altLang="zh-CN" dirty="0"/>
              <a:t> | </a:t>
            </a:r>
            <a:r>
              <a:rPr lang="en-US" altLang="zh-CN" dirty="0" err="1"/>
              <a:t>Qt</a:t>
            </a:r>
            <a:r>
              <a:rPr lang="en-US" altLang="zh-CN" dirty="0"/>
              <a:t>::</a:t>
            </a:r>
            <a:r>
              <a:rPr lang="en-US" altLang="zh-CN" dirty="0" err="1"/>
              <a:t>AlignAbsolute</a:t>
            </a:r>
            <a:r>
              <a:rPr lang="en-US" altLang="zh-CN" dirty="0"/>
              <a:t>);</a:t>
            </a:r>
            <a:endParaRPr lang="zh-CN" altLang="zh-CN" dirty="0"/>
          </a:p>
          <a:p>
            <a:r>
              <a:rPr lang="en-US" altLang="zh-CN" dirty="0"/>
              <a:t>    else if(</a:t>
            </a:r>
            <a:r>
              <a:rPr lang="en-US" altLang="zh-CN" dirty="0" err="1"/>
              <a:t>aligntype</a:t>
            </a:r>
            <a:r>
              <a:rPr lang="en-US" altLang="zh-CN" dirty="0"/>
              <a:t>==4) this-&gt;</a:t>
            </a:r>
            <a:r>
              <a:rPr lang="en-US" altLang="zh-CN" dirty="0" err="1"/>
              <a:t>setAlignment</a:t>
            </a:r>
            <a:r>
              <a:rPr lang="en-US" altLang="zh-CN" dirty="0"/>
              <a:t>(</a:t>
            </a:r>
            <a:r>
              <a:rPr lang="en-US" altLang="zh-CN" dirty="0" err="1"/>
              <a:t>Qt</a:t>
            </a:r>
            <a:r>
              <a:rPr lang="en-US" altLang="zh-CN" dirty="0"/>
              <a:t>::</a:t>
            </a:r>
            <a:r>
              <a:rPr lang="en-US" altLang="zh-CN" dirty="0" err="1"/>
              <a:t>AlignJustify</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4006917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段落对齐设置</a:t>
            </a:r>
          </a:p>
        </p:txBody>
      </p:sp>
      <p:sp>
        <p:nvSpPr>
          <p:cNvPr id="3" name="TextBox 2"/>
          <p:cNvSpPr txBox="1"/>
          <p:nvPr/>
        </p:nvSpPr>
        <p:spPr>
          <a:xfrm>
            <a:off x="890649" y="1080655"/>
            <a:ext cx="10248406" cy="646331"/>
          </a:xfrm>
          <a:prstGeom prst="rect">
            <a:avLst/>
          </a:prstGeom>
          <a:noFill/>
        </p:spPr>
        <p:txBody>
          <a:bodyPr wrap="square" rtlCol="0">
            <a:spAutoFit/>
          </a:bodyPr>
          <a:lstStyle/>
          <a:p>
            <a:pPr indent="534988"/>
            <a:r>
              <a:rPr lang="zh-CN" altLang="zh-CN" sz="1800" dirty="0"/>
              <a:t>运行程序，将“</a:t>
            </a:r>
            <a:r>
              <a:rPr lang="en-US" altLang="zh-CN" sz="1800" dirty="0"/>
              <a:t>Word</a:t>
            </a:r>
            <a:r>
              <a:rPr lang="zh-CN" altLang="zh-CN" sz="1800" dirty="0"/>
              <a:t>文档 </a:t>
            </a:r>
            <a:r>
              <a:rPr lang="en-US" altLang="zh-CN" sz="1800" dirty="0"/>
              <a:t>1</a:t>
            </a:r>
            <a:r>
              <a:rPr lang="zh-CN" altLang="zh-CN" sz="1800" dirty="0"/>
              <a:t>”子窗口最大化，单击</a:t>
            </a:r>
            <a:r>
              <a:rPr lang="en-US" altLang="zh-CN" sz="1800" dirty="0"/>
              <a:t> </a:t>
            </a:r>
            <a:r>
              <a:rPr lang="zh-CN" altLang="zh-CN" sz="1800" dirty="0"/>
              <a:t>（居中）按钮，文字变为居中显示，如图</a:t>
            </a:r>
            <a:r>
              <a:rPr lang="en-US" altLang="zh-CN" sz="1800" dirty="0"/>
              <a:t>18.36</a:t>
            </a:r>
            <a:r>
              <a:rPr lang="zh-CN" altLang="zh-CN" sz="1800" dirty="0"/>
              <a:t>所示</a:t>
            </a:r>
            <a:r>
              <a:rPr lang="zh-CN" altLang="zh-CN" sz="1800" dirty="0" smtClean="0"/>
              <a:t>。</a:t>
            </a:r>
            <a:endParaRPr lang="zh-CN" altLang="zh-CN" sz="1800" dirty="0"/>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964" y="1873538"/>
            <a:ext cx="6788789" cy="43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87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10147" cy="461665"/>
          </a:xfrm>
          <a:prstGeom prst="rect">
            <a:avLst/>
          </a:prstGeom>
        </p:spPr>
        <p:txBody>
          <a:bodyPr wrap="none">
            <a:spAutoFit/>
          </a:bodyPr>
          <a:lstStyle/>
          <a:p>
            <a:r>
              <a:rPr lang="en-US" altLang="zh-CN" sz="2400" b="1" dirty="0"/>
              <a:t>1</a:t>
            </a:r>
            <a:r>
              <a:rPr lang="zh-CN" altLang="zh-CN" sz="2400" b="1" dirty="0"/>
              <a:t>．菜单设计基本操作</a:t>
            </a:r>
          </a:p>
        </p:txBody>
      </p:sp>
      <p:sp>
        <p:nvSpPr>
          <p:cNvPr id="3" name="TextBox 2"/>
          <p:cNvSpPr txBox="1"/>
          <p:nvPr/>
        </p:nvSpPr>
        <p:spPr>
          <a:xfrm>
            <a:off x="855023" y="1033153"/>
            <a:ext cx="10212780" cy="923330"/>
          </a:xfrm>
          <a:prstGeom prst="rect">
            <a:avLst/>
          </a:prstGeom>
          <a:noFill/>
        </p:spPr>
        <p:txBody>
          <a:bodyPr wrap="square" rtlCol="0">
            <a:spAutoFit/>
          </a:bodyPr>
          <a:lstStyle/>
          <a:p>
            <a:pPr indent="534988"/>
            <a:r>
              <a:rPr lang="zh-CN" altLang="zh-CN" sz="1800" b="1" dirty="0"/>
              <a:t>（</a:t>
            </a:r>
            <a:r>
              <a:rPr lang="en-US" altLang="zh-CN" sz="1800" b="1" dirty="0"/>
              <a:t>2</a:t>
            </a:r>
            <a:r>
              <a:rPr lang="zh-CN" altLang="zh-CN" sz="1800" b="1" dirty="0"/>
              <a:t>）菜单项编辑器（</a:t>
            </a:r>
            <a:r>
              <a:rPr lang="en-US" altLang="zh-CN" sz="1800" b="1" dirty="0"/>
              <a:t>Action Editor</a:t>
            </a:r>
            <a:r>
              <a:rPr lang="zh-CN" altLang="zh-CN" sz="1800" b="1" dirty="0"/>
              <a:t>）</a:t>
            </a:r>
          </a:p>
          <a:p>
            <a:pPr indent="534988"/>
            <a:r>
              <a:rPr lang="zh-CN" altLang="zh-CN" sz="1800" dirty="0"/>
              <a:t>用第（</a:t>
            </a:r>
            <a:r>
              <a:rPr lang="en-US" altLang="zh-CN" sz="1800" dirty="0"/>
              <a:t>1</a:t>
            </a:r>
            <a:r>
              <a:rPr lang="zh-CN" altLang="zh-CN" sz="1800" dirty="0"/>
              <a:t>）步的方法在“文件”主菜单下创建一个“新建”菜单项，窗体设计区下方就会出现菜单项编辑器子窗口，如图</a:t>
            </a:r>
            <a:r>
              <a:rPr lang="en-US" altLang="zh-CN" sz="1800" dirty="0"/>
              <a:t>18.4</a:t>
            </a:r>
            <a:r>
              <a:rPr lang="zh-CN" altLang="zh-CN" sz="1800" dirty="0"/>
              <a:t>所示，在其中可看到新添加的“新建”菜单项的条目</a:t>
            </a:r>
            <a:r>
              <a:rPr lang="zh-CN" altLang="zh-CN" sz="1800" dirty="0" smtClean="0"/>
              <a:t>。</a:t>
            </a:r>
            <a:endParaRPr lang="zh-CN" altLang="zh-CN" sz="1800" dirty="0"/>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732" y="2113169"/>
            <a:ext cx="5960876" cy="44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996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09786"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23117"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52286"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5322" y="923878"/>
            <a:ext cx="939645" cy="1112796"/>
          </a:xfrm>
          <a:prstGeom prst="rect">
            <a:avLst/>
          </a:prstGeom>
        </p:spPr>
      </p:pic>
      <p:sp>
        <p:nvSpPr>
          <p:cNvPr id="25" name="TextBox 5"/>
          <p:cNvSpPr txBox="1"/>
          <p:nvPr/>
        </p:nvSpPr>
        <p:spPr>
          <a:xfrm>
            <a:off x="4995144" y="3839975"/>
            <a:ext cx="2232004" cy="518595"/>
          </a:xfrm>
          <a:prstGeom prst="rect">
            <a:avLst/>
          </a:prstGeom>
          <a:noFill/>
        </p:spPr>
        <p:txBody>
          <a:bodyPr wrap="square" lIns="86863" tIns="43430" rIns="86863" bIns="43430" rtlCol="0">
            <a:spAutoFit/>
          </a:bodyPr>
          <a:lstStyle/>
          <a:p>
            <a:r>
              <a:rPr lang="zh-CN" altLang="zh-CN" sz="2800" b="1" dirty="0" smtClean="0"/>
              <a:t>颜</a:t>
            </a:r>
            <a:r>
              <a:rPr lang="en-US" altLang="zh-CN" sz="2800" b="1" dirty="0" smtClean="0"/>
              <a:t>  </a:t>
            </a:r>
            <a:r>
              <a:rPr lang="zh-CN" altLang="zh-CN" sz="2800" b="1" dirty="0" smtClean="0"/>
              <a:t>色</a:t>
            </a:r>
            <a:r>
              <a:rPr lang="en-US" altLang="zh-CN" sz="2800" b="1" dirty="0" smtClean="0"/>
              <a:t>  </a:t>
            </a:r>
            <a:r>
              <a:rPr lang="zh-CN" altLang="zh-CN" sz="2800" b="1" dirty="0" smtClean="0"/>
              <a:t>设</a:t>
            </a:r>
            <a:r>
              <a:rPr lang="en-US" altLang="zh-CN" sz="2800" b="1" dirty="0" smtClean="0"/>
              <a:t>  </a:t>
            </a:r>
            <a:r>
              <a:rPr lang="zh-CN" altLang="zh-CN" sz="2800" b="1" dirty="0" smtClean="0"/>
              <a:t>置</a:t>
            </a:r>
            <a:endParaRPr lang="zh-CN" altLang="zh-CN" sz="2800" b="1" dirty="0"/>
          </a:p>
        </p:txBody>
      </p:sp>
    </p:spTree>
    <p:extLst>
      <p:ext uri="{BB962C8B-B14F-4D97-AF65-F5344CB8AC3E}">
        <p14:creationId xmlns:p14="http://schemas.microsoft.com/office/powerpoint/2010/main" val="280207982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颜色设置</a:t>
            </a:r>
          </a:p>
        </p:txBody>
      </p:sp>
      <p:sp>
        <p:nvSpPr>
          <p:cNvPr id="3" name="矩形 2"/>
          <p:cNvSpPr/>
          <p:nvPr/>
        </p:nvSpPr>
        <p:spPr>
          <a:xfrm>
            <a:off x="1136845" y="1029550"/>
            <a:ext cx="4305987" cy="353943"/>
          </a:xfrm>
          <a:prstGeom prst="rect">
            <a:avLst/>
          </a:prstGeom>
        </p:spPr>
        <p:txBody>
          <a:bodyPr wrap="none">
            <a:spAutoFit/>
          </a:bodyPr>
          <a:lstStyle/>
          <a:p>
            <a:r>
              <a:rPr lang="zh-CN" altLang="zh-CN" dirty="0"/>
              <a:t>为“格式”→“颜色”菜单项添加槽函数：</a:t>
            </a:r>
          </a:p>
        </p:txBody>
      </p:sp>
      <p:sp>
        <p:nvSpPr>
          <p:cNvPr id="4" name="圆角矩形 3"/>
          <p:cNvSpPr/>
          <p:nvPr/>
        </p:nvSpPr>
        <p:spPr>
          <a:xfrm>
            <a:off x="1136845" y="1366227"/>
            <a:ext cx="9550947" cy="1259919"/>
          </a:xfrm>
          <a:prstGeom prst="roundRect">
            <a:avLst/>
          </a:prstGeom>
          <a:solidFill>
            <a:srgbClr val="DDDDDD"/>
          </a:solidFill>
        </p:spPr>
        <p:txBody>
          <a:bodyPr wrap="square">
            <a:spAutoFit/>
          </a:bodyPr>
          <a:lstStyle/>
          <a:p>
            <a:r>
              <a:rPr lang="en-US" altLang="zh-CN" dirty="0"/>
              <a:t>void </a:t>
            </a:r>
            <a:r>
              <a:rPr lang="en-US" altLang="zh-CN" dirty="0" err="1"/>
              <a:t>MainWindow</a:t>
            </a:r>
            <a:r>
              <a:rPr lang="en-US" altLang="zh-CN" dirty="0"/>
              <a:t>::</a:t>
            </a:r>
            <a:r>
              <a:rPr lang="en-US" altLang="zh-CN" dirty="0" err="1"/>
              <a:t>on_colorAction_triggered</a:t>
            </a:r>
            <a:r>
              <a:rPr lang="en-US" altLang="zh-CN" dirty="0"/>
              <a:t>()</a:t>
            </a:r>
            <a:endParaRPr lang="zh-CN" altLang="zh-CN" dirty="0"/>
          </a:p>
          <a:p>
            <a:r>
              <a:rPr lang="en-US" altLang="zh-CN" dirty="0"/>
              <a:t>{</a:t>
            </a:r>
            <a:endParaRPr lang="zh-CN" altLang="zh-CN" dirty="0"/>
          </a:p>
          <a:p>
            <a:r>
              <a:rPr lang="en-US" altLang="zh-CN" dirty="0"/>
              <a:t>    </a:t>
            </a:r>
            <a:r>
              <a:rPr lang="en-US" altLang="zh-CN" dirty="0" err="1"/>
              <a:t>textColor</a:t>
            </a:r>
            <a:r>
              <a:rPr lang="en-US" altLang="zh-CN" dirty="0"/>
              <a:t>();</a:t>
            </a:r>
            <a:endParaRPr lang="zh-CN" altLang="zh-CN" dirty="0"/>
          </a:p>
          <a:p>
            <a:r>
              <a:rPr lang="en-US" altLang="zh-CN" dirty="0"/>
              <a:t>}</a:t>
            </a:r>
            <a:endParaRPr lang="zh-CN" altLang="zh-CN" dirty="0"/>
          </a:p>
        </p:txBody>
      </p:sp>
      <p:sp>
        <p:nvSpPr>
          <p:cNvPr id="5" name="矩形 4"/>
          <p:cNvSpPr/>
          <p:nvPr/>
        </p:nvSpPr>
        <p:spPr>
          <a:xfrm>
            <a:off x="1136845" y="2715846"/>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6" name="圆角矩形 5"/>
          <p:cNvSpPr/>
          <p:nvPr/>
        </p:nvSpPr>
        <p:spPr>
          <a:xfrm>
            <a:off x="1158262" y="3158129"/>
            <a:ext cx="9550947" cy="1259919"/>
          </a:xfrm>
          <a:prstGeom prst="roundRect">
            <a:avLst/>
          </a:prstGeom>
          <a:solidFill>
            <a:srgbClr val="DDDDDD"/>
          </a:solidFill>
        </p:spPr>
        <p:txBody>
          <a:bodyPr wrap="square">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a:t>
            </a:r>
            <a:r>
              <a:rPr lang="en-US" altLang="zh-CN" b="1" dirty="0"/>
              <a:t>void </a:t>
            </a:r>
            <a:r>
              <a:rPr lang="en-US" altLang="zh-CN" b="1" dirty="0" err="1"/>
              <a:t>textColor</a:t>
            </a:r>
            <a:r>
              <a:rPr lang="en-US" altLang="zh-CN" b="1" dirty="0"/>
              <a:t>();</a:t>
            </a:r>
            <a:r>
              <a:rPr lang="en-US" altLang="zh-CN" dirty="0"/>
              <a:t>			//</a:t>
            </a:r>
            <a:r>
              <a:rPr lang="zh-CN" altLang="zh-CN" dirty="0"/>
              <a:t>设置颜色</a:t>
            </a:r>
          </a:p>
        </p:txBody>
      </p:sp>
    </p:spTree>
    <p:extLst>
      <p:ext uri="{BB962C8B-B14F-4D97-AF65-F5344CB8AC3E}">
        <p14:creationId xmlns:p14="http://schemas.microsoft.com/office/powerpoint/2010/main" val="3083749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颜色设置</a:t>
            </a:r>
          </a:p>
        </p:txBody>
      </p:sp>
      <p:sp>
        <p:nvSpPr>
          <p:cNvPr id="3" name="矩形 2"/>
          <p:cNvSpPr/>
          <p:nvPr/>
        </p:nvSpPr>
        <p:spPr>
          <a:xfrm>
            <a:off x="1136845" y="898921"/>
            <a:ext cx="4959819" cy="353943"/>
          </a:xfrm>
          <a:prstGeom prst="rect">
            <a:avLst/>
          </a:prstGeom>
        </p:spPr>
        <p:txBody>
          <a:bodyPr wrap="none">
            <a:spAutoFit/>
          </a:bodyPr>
          <a:lstStyle/>
          <a:p>
            <a:r>
              <a:rPr lang="zh-CN" altLang="zh-CN" dirty="0"/>
              <a:t>在“</a:t>
            </a:r>
            <a:r>
              <a:rPr lang="en-US" altLang="zh-CN" dirty="0"/>
              <a:t>mainwindow.cpp</a:t>
            </a:r>
            <a:r>
              <a:rPr lang="zh-CN" altLang="zh-CN" dirty="0"/>
              <a:t>”文件中实现它的代码如下：</a:t>
            </a:r>
          </a:p>
        </p:txBody>
      </p:sp>
      <p:sp>
        <p:nvSpPr>
          <p:cNvPr id="4" name="TextBox 3"/>
          <p:cNvSpPr txBox="1"/>
          <p:nvPr/>
        </p:nvSpPr>
        <p:spPr>
          <a:xfrm>
            <a:off x="1136845" y="1252864"/>
            <a:ext cx="9539072" cy="3863816"/>
          </a:xfrm>
          <a:prstGeom prst="roundRect">
            <a:avLst>
              <a:gd name="adj" fmla="val 5805"/>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textColor</a:t>
            </a:r>
            <a:r>
              <a:rPr lang="en-US" altLang="zh-CN" dirty="0"/>
              <a:t>()</a:t>
            </a:r>
            <a:endParaRPr lang="zh-CN" altLang="zh-CN" dirty="0"/>
          </a:p>
          <a:p>
            <a:r>
              <a:rPr lang="en-US" altLang="zh-CN" dirty="0"/>
              <a:t>{</a:t>
            </a:r>
            <a:endParaRPr lang="zh-CN" altLang="zh-CN" dirty="0"/>
          </a:p>
          <a:p>
            <a:r>
              <a:rPr lang="en-US" altLang="zh-CN" dirty="0"/>
              <a:t>    if(</a:t>
            </a:r>
            <a:r>
              <a:rPr lang="en-US" altLang="zh-CN" dirty="0" err="1"/>
              <a:t>activateChildWnd</a:t>
            </a:r>
            <a:r>
              <a:rPr lang="en-US" altLang="zh-CN" dirty="0"/>
              <a:t>())</a:t>
            </a:r>
            <a:endParaRPr lang="zh-CN" altLang="zh-CN" dirty="0"/>
          </a:p>
          <a:p>
            <a:r>
              <a:rPr lang="en-US" altLang="zh-CN" dirty="0"/>
              <a:t>    {</a:t>
            </a:r>
            <a:endParaRPr lang="zh-CN" altLang="zh-CN" dirty="0"/>
          </a:p>
          <a:p>
            <a:r>
              <a:rPr lang="en-US" altLang="zh-CN" dirty="0"/>
              <a:t>        </a:t>
            </a:r>
            <a:r>
              <a:rPr lang="en-US" altLang="zh-CN" dirty="0" err="1"/>
              <a:t>QColor</a:t>
            </a:r>
            <a:r>
              <a:rPr lang="en-US" altLang="zh-CN" dirty="0"/>
              <a:t> color = </a:t>
            </a:r>
            <a:r>
              <a:rPr lang="en-US" altLang="zh-CN" dirty="0" err="1"/>
              <a:t>QColorDialog</a:t>
            </a:r>
            <a:r>
              <a:rPr lang="en-US" altLang="zh-CN" dirty="0"/>
              <a:t>::</a:t>
            </a:r>
            <a:r>
              <a:rPr lang="en-US" altLang="zh-CN" dirty="0" err="1"/>
              <a:t>getColor</a:t>
            </a:r>
            <a:r>
              <a:rPr lang="en-US" altLang="zh-CN" dirty="0"/>
              <a:t>(</a:t>
            </a:r>
            <a:r>
              <a:rPr lang="en-US" altLang="zh-CN" dirty="0" err="1"/>
              <a:t>activateChildWnd</a:t>
            </a:r>
            <a:r>
              <a:rPr lang="en-US" altLang="zh-CN" dirty="0"/>
              <a:t>()-&gt;</a:t>
            </a:r>
            <a:r>
              <a:rPr lang="en-US" altLang="zh-CN" dirty="0" err="1"/>
              <a:t>textColor</a:t>
            </a:r>
            <a:r>
              <a:rPr lang="en-US" altLang="zh-CN" dirty="0"/>
              <a:t>(), this);</a:t>
            </a:r>
            <a:endParaRPr lang="zh-CN" altLang="zh-CN" dirty="0"/>
          </a:p>
          <a:p>
            <a:r>
              <a:rPr lang="en-US" altLang="zh-CN" dirty="0"/>
              <a:t>        if(!</a:t>
            </a:r>
            <a:r>
              <a:rPr lang="en-US" altLang="zh-CN" dirty="0" err="1"/>
              <a:t>color.isValid</a:t>
            </a:r>
            <a:r>
              <a:rPr lang="en-US" altLang="zh-CN" dirty="0"/>
              <a:t>()) return;</a:t>
            </a:r>
            <a:endParaRPr lang="zh-CN" altLang="zh-CN" dirty="0"/>
          </a:p>
          <a:p>
            <a:r>
              <a:rPr lang="en-US" altLang="zh-CN" dirty="0"/>
              <a:t>        </a:t>
            </a:r>
            <a:r>
              <a:rPr lang="en-US" altLang="zh-CN" dirty="0" err="1"/>
              <a:t>QTextCharFormat</a:t>
            </a:r>
            <a:r>
              <a:rPr lang="en-US" altLang="zh-CN" dirty="0"/>
              <a:t> </a:t>
            </a:r>
            <a:r>
              <a:rPr lang="en-US" altLang="zh-CN" dirty="0" err="1"/>
              <a:t>fmt</a:t>
            </a:r>
            <a:r>
              <a:rPr lang="en-US" altLang="zh-CN" dirty="0"/>
              <a:t>;</a:t>
            </a:r>
            <a:endParaRPr lang="zh-CN" altLang="zh-CN" dirty="0"/>
          </a:p>
          <a:p>
            <a:r>
              <a:rPr lang="en-US" altLang="zh-CN" dirty="0"/>
              <a:t>        </a:t>
            </a:r>
            <a:r>
              <a:rPr lang="en-US" altLang="zh-CN" dirty="0" err="1"/>
              <a:t>fmt.setForeground</a:t>
            </a:r>
            <a:r>
              <a:rPr lang="en-US" altLang="zh-CN" dirty="0"/>
              <a:t>(color);</a:t>
            </a:r>
            <a:endParaRPr lang="zh-CN" altLang="zh-CN" dirty="0"/>
          </a:p>
          <a:p>
            <a:r>
              <a:rPr lang="en-US" altLang="zh-CN" dirty="0"/>
              <a:t>        </a:t>
            </a:r>
            <a:r>
              <a:rPr lang="en-US" altLang="zh-CN" dirty="0" err="1"/>
              <a:t>activateChildWnd</a:t>
            </a:r>
            <a:r>
              <a:rPr lang="en-US" altLang="zh-CN" dirty="0"/>
              <a:t>()-&gt;</a:t>
            </a:r>
            <a:r>
              <a:rPr lang="en-US" altLang="zh-CN" dirty="0" err="1"/>
              <a:t>setFormatOnSelectedWord</a:t>
            </a:r>
            <a:r>
              <a:rPr lang="en-US" altLang="zh-CN" dirty="0"/>
              <a:t>(</a:t>
            </a:r>
            <a:r>
              <a:rPr lang="en-US" altLang="zh-CN" dirty="0" err="1"/>
              <a:t>fmt</a:t>
            </a:r>
            <a:r>
              <a:rPr lang="en-US" altLang="zh-CN" dirty="0"/>
              <a:t>);</a:t>
            </a:r>
            <a:endParaRPr lang="zh-CN" altLang="zh-CN" dirty="0"/>
          </a:p>
          <a:p>
            <a:r>
              <a:rPr lang="en-US" altLang="zh-CN" dirty="0"/>
              <a:t>        </a:t>
            </a:r>
            <a:r>
              <a:rPr lang="en-US" altLang="zh-CN" dirty="0" err="1"/>
              <a:t>QPixmap</a:t>
            </a:r>
            <a:r>
              <a:rPr lang="en-US" altLang="zh-CN" dirty="0"/>
              <a:t> pix(16, 16);</a:t>
            </a:r>
            <a:endParaRPr lang="zh-CN" altLang="zh-CN" dirty="0"/>
          </a:p>
          <a:p>
            <a:r>
              <a:rPr lang="en-US" altLang="zh-CN" dirty="0"/>
              <a:t>        </a:t>
            </a:r>
            <a:r>
              <a:rPr lang="en-US" altLang="zh-CN" dirty="0" err="1"/>
              <a:t>pix.fill</a:t>
            </a:r>
            <a:r>
              <a:rPr lang="en-US" altLang="zh-CN" dirty="0"/>
              <a:t>(color);</a:t>
            </a:r>
            <a:endParaRPr lang="zh-CN" altLang="zh-CN" dirty="0"/>
          </a:p>
          <a:p>
            <a:r>
              <a:rPr lang="en-US" altLang="zh-CN" dirty="0"/>
              <a:t>        </a:t>
            </a:r>
            <a:r>
              <a:rPr lang="en-US" altLang="zh-CN" dirty="0" err="1"/>
              <a:t>ui</a:t>
            </a:r>
            <a:r>
              <a:rPr lang="en-US" altLang="zh-CN" dirty="0"/>
              <a:t>-&gt;</a:t>
            </a:r>
            <a:r>
              <a:rPr lang="en-US" altLang="zh-CN" dirty="0" err="1"/>
              <a:t>colorAction</a:t>
            </a:r>
            <a:r>
              <a:rPr lang="en-US" altLang="zh-CN" dirty="0"/>
              <a:t>-&gt;</a:t>
            </a:r>
            <a:r>
              <a:rPr lang="en-US" altLang="zh-CN" dirty="0" err="1"/>
              <a:t>setIcon</a:t>
            </a:r>
            <a:r>
              <a:rPr lang="en-US" altLang="zh-CN" dirty="0"/>
              <a:t>(pix);</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1841000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颜色设置</a:t>
            </a:r>
          </a:p>
        </p:txBody>
      </p:sp>
      <p:sp>
        <p:nvSpPr>
          <p:cNvPr id="3" name="矩形 2"/>
          <p:cNvSpPr/>
          <p:nvPr/>
        </p:nvSpPr>
        <p:spPr>
          <a:xfrm>
            <a:off x="927657" y="934195"/>
            <a:ext cx="10247024" cy="646331"/>
          </a:xfrm>
          <a:prstGeom prst="rect">
            <a:avLst/>
          </a:prstGeom>
        </p:spPr>
        <p:txBody>
          <a:bodyPr wrap="square">
            <a:spAutoFit/>
          </a:bodyPr>
          <a:lstStyle/>
          <a:p>
            <a:pPr indent="450850"/>
            <a:r>
              <a:rPr lang="zh-CN" altLang="zh-CN" sz="1800" dirty="0"/>
              <a:t>运行程序，打开“</a:t>
            </a:r>
            <a:r>
              <a:rPr lang="en-US" altLang="zh-CN" sz="1800" dirty="0"/>
              <a:t>Word</a:t>
            </a:r>
            <a:r>
              <a:rPr lang="zh-CN" altLang="zh-CN" sz="1800" dirty="0"/>
              <a:t>文档</a:t>
            </a:r>
            <a:r>
              <a:rPr lang="en-US" altLang="zh-CN" sz="1800" dirty="0"/>
              <a:t> 1</a:t>
            </a:r>
            <a:r>
              <a:rPr lang="zh-CN" altLang="zh-CN" sz="1800" dirty="0"/>
              <a:t>”，选中文字“</a:t>
            </a:r>
            <a:r>
              <a:rPr lang="en-US" altLang="zh-CN" sz="1800" dirty="0" err="1"/>
              <a:t>Qt</a:t>
            </a:r>
            <a:r>
              <a:rPr lang="en-US" altLang="zh-CN" sz="1800" dirty="0"/>
              <a:t> 5</a:t>
            </a:r>
            <a:r>
              <a:rPr lang="zh-CN" altLang="zh-CN" sz="1800" dirty="0"/>
              <a:t>”，选择“格式”→“颜色”菜单项，弹出如图</a:t>
            </a:r>
            <a:r>
              <a:rPr lang="en-US" altLang="zh-CN" sz="1800" dirty="0"/>
              <a:t>18.37</a:t>
            </a:r>
            <a:r>
              <a:rPr lang="zh-CN" altLang="zh-CN" sz="1800" dirty="0"/>
              <a:t>所示的“</a:t>
            </a:r>
            <a:r>
              <a:rPr lang="en-US" altLang="zh-CN" sz="1800" dirty="0"/>
              <a:t>Select Color</a:t>
            </a:r>
            <a:r>
              <a:rPr lang="zh-CN" altLang="zh-CN" sz="1800" dirty="0"/>
              <a:t>”对话框，在其中可以设置文字颜色。</a:t>
            </a:r>
          </a:p>
        </p:txBody>
      </p:sp>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317" y="1580526"/>
            <a:ext cx="6876556" cy="438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100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014997" y="3652838"/>
            <a:ext cx="2729942" cy="518595"/>
          </a:xfrm>
          <a:prstGeom prst="rect">
            <a:avLst/>
          </a:prstGeom>
          <a:noFill/>
        </p:spPr>
        <p:txBody>
          <a:bodyPr wrap="square" lIns="86863" tIns="43430" rIns="86863" bIns="43430" rtlCol="0">
            <a:spAutoFit/>
          </a:bodyPr>
          <a:lstStyle/>
          <a:p>
            <a:r>
              <a:rPr lang="zh-CN" altLang="zh-CN" sz="2800" b="1" dirty="0"/>
              <a:t>段落标号、编号</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007678"/>
            <a:ext cx="482208" cy="545844"/>
          </a:xfrm>
          <a:prstGeom prst="rect">
            <a:avLst/>
          </a:prstGeom>
        </p:spPr>
      </p:pic>
      <p:sp>
        <p:nvSpPr>
          <p:cNvPr id="9" name="TextBox 18"/>
          <p:cNvSpPr txBox="1"/>
          <p:nvPr/>
        </p:nvSpPr>
        <p:spPr>
          <a:xfrm>
            <a:off x="5940427" y="2007679"/>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．在子窗口中设置段落标号、编号</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818418"/>
            <a:ext cx="482208" cy="545844"/>
          </a:xfrm>
          <a:prstGeom prst="rect">
            <a:avLst/>
          </a:prstGeom>
        </p:spPr>
      </p:pic>
      <p:sp>
        <p:nvSpPr>
          <p:cNvPr id="11" name="TextBox 20"/>
          <p:cNvSpPr txBox="1"/>
          <p:nvPr/>
        </p:nvSpPr>
        <p:spPr>
          <a:xfrm>
            <a:off x="5940427" y="2816169"/>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．主窗口功能调用</a:t>
            </a:r>
          </a:p>
        </p:txBody>
      </p:sp>
    </p:spTree>
    <p:extLst>
      <p:ext uri="{BB962C8B-B14F-4D97-AF65-F5344CB8AC3E}">
        <p14:creationId xmlns:p14="http://schemas.microsoft.com/office/powerpoint/2010/main" val="333754499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4956806" cy="461665"/>
          </a:xfrm>
          <a:prstGeom prst="rect">
            <a:avLst/>
          </a:prstGeom>
        </p:spPr>
        <p:txBody>
          <a:bodyPr wrap="none">
            <a:spAutoFit/>
          </a:bodyPr>
          <a:lstStyle/>
          <a:p>
            <a:r>
              <a:rPr lang="en-US" altLang="zh-CN" sz="2400" b="1" dirty="0"/>
              <a:t>1</a:t>
            </a:r>
            <a:r>
              <a:rPr lang="zh-CN" altLang="zh-CN" sz="2400" b="1" dirty="0"/>
              <a:t>．在子窗口中设置段落标号、编号</a:t>
            </a:r>
          </a:p>
        </p:txBody>
      </p:sp>
      <p:sp>
        <p:nvSpPr>
          <p:cNvPr id="3" name="矩形 2"/>
          <p:cNvSpPr/>
          <p:nvPr/>
        </p:nvSpPr>
        <p:spPr>
          <a:xfrm>
            <a:off x="1136845" y="970173"/>
            <a:ext cx="4733155" cy="369332"/>
          </a:xfrm>
          <a:prstGeom prst="rect">
            <a:avLst/>
          </a:prstGeom>
        </p:spPr>
        <p:txBody>
          <a:bodyPr wrap="none">
            <a:spAutoFit/>
          </a:bodyPr>
          <a:lstStyle/>
          <a:p>
            <a:r>
              <a:rPr lang="zh-CN" altLang="zh-CN" sz="1800" dirty="0"/>
              <a:t>在“</a:t>
            </a:r>
            <a:r>
              <a:rPr lang="en-US" altLang="zh-CN" sz="1800" dirty="0" err="1"/>
              <a:t>mychildwnd.h</a:t>
            </a:r>
            <a:r>
              <a:rPr lang="zh-CN" altLang="zh-CN" sz="1800" dirty="0"/>
              <a:t>”头文件中声明公有方法：</a:t>
            </a:r>
          </a:p>
        </p:txBody>
      </p:sp>
      <p:sp>
        <p:nvSpPr>
          <p:cNvPr id="4" name="TextBox 3"/>
          <p:cNvSpPr txBox="1"/>
          <p:nvPr/>
        </p:nvSpPr>
        <p:spPr>
          <a:xfrm>
            <a:off x="1136845" y="1339505"/>
            <a:ext cx="9645950" cy="970478"/>
          </a:xfrm>
          <a:prstGeom prst="roundRect">
            <a:avLst/>
          </a:prstGeom>
          <a:solidFill>
            <a:srgbClr val="DDDDDD"/>
          </a:solidFill>
        </p:spPr>
        <p:txBody>
          <a:bodyPr wrap="square" rtlCol="0">
            <a:spAutoFit/>
          </a:bodyPr>
          <a:lstStyle/>
          <a:p>
            <a:r>
              <a:rPr lang="en-US" altLang="zh-CN" dirty="0"/>
              <a:t>public:</a:t>
            </a:r>
            <a:endParaRPr lang="zh-CN" altLang="zh-CN" dirty="0"/>
          </a:p>
          <a:p>
            <a:r>
              <a:rPr lang="en-US" altLang="zh-CN" dirty="0"/>
              <a:t>	...</a:t>
            </a:r>
            <a:endParaRPr lang="zh-CN" altLang="zh-CN" dirty="0"/>
          </a:p>
          <a:p>
            <a:r>
              <a:rPr lang="en-US" altLang="zh-CN" dirty="0"/>
              <a:t>    void </a:t>
            </a:r>
            <a:r>
              <a:rPr lang="en-US" altLang="zh-CN" dirty="0" err="1"/>
              <a:t>setParaStyle</a:t>
            </a:r>
            <a:r>
              <a:rPr lang="en-US" altLang="zh-CN" dirty="0"/>
              <a:t>(</a:t>
            </a:r>
            <a:r>
              <a:rPr lang="en-US" altLang="zh-CN" dirty="0" err="1"/>
              <a:t>int</a:t>
            </a:r>
            <a:r>
              <a:rPr lang="en-US" altLang="zh-CN" dirty="0"/>
              <a:t> </a:t>
            </a:r>
            <a:r>
              <a:rPr lang="en-US" altLang="zh-CN" dirty="0" err="1"/>
              <a:t>pstyle</a:t>
            </a:r>
            <a:r>
              <a:rPr lang="en-US" altLang="zh-CN" dirty="0"/>
              <a:t>);			//</a:t>
            </a:r>
            <a:r>
              <a:rPr lang="zh-CN" altLang="zh-CN" dirty="0"/>
              <a:t>设置段落标号、</a:t>
            </a:r>
            <a:r>
              <a:rPr lang="zh-CN" altLang="zh-CN" dirty="0" smtClean="0"/>
              <a:t>编号</a:t>
            </a:r>
            <a:endParaRPr lang="zh-CN" altLang="zh-CN" dirty="0"/>
          </a:p>
        </p:txBody>
      </p:sp>
      <p:sp>
        <p:nvSpPr>
          <p:cNvPr id="5" name="矩形 4"/>
          <p:cNvSpPr/>
          <p:nvPr/>
        </p:nvSpPr>
        <p:spPr>
          <a:xfrm>
            <a:off x="1136845" y="2309983"/>
            <a:ext cx="4491101" cy="369332"/>
          </a:xfrm>
          <a:prstGeom prst="rect">
            <a:avLst/>
          </a:prstGeom>
        </p:spPr>
        <p:txBody>
          <a:bodyPr wrap="none">
            <a:spAutoFit/>
          </a:bodyPr>
          <a:lstStyle/>
          <a:p>
            <a:r>
              <a:rPr lang="zh-CN" altLang="zh-CN" sz="1800" dirty="0"/>
              <a:t>在“</a:t>
            </a:r>
            <a:r>
              <a:rPr lang="en-US" altLang="zh-CN" sz="1800" dirty="0"/>
              <a:t>mychildwnd.cpp</a:t>
            </a:r>
            <a:r>
              <a:rPr lang="zh-CN" altLang="zh-CN" sz="1800" dirty="0"/>
              <a:t>”</a:t>
            </a:r>
            <a:r>
              <a:rPr lang="zh-CN" altLang="zh-CN" sz="1800" dirty="0">
                <a:hlinkClick r:id="rId2" action="ppaction://hlinkfile"/>
              </a:rPr>
              <a:t>文件中编写其</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spTree>
    <p:extLst>
      <p:ext uri="{BB962C8B-B14F-4D97-AF65-F5344CB8AC3E}">
        <p14:creationId xmlns:p14="http://schemas.microsoft.com/office/powerpoint/2010/main" val="4228417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．主窗口功能调用</a:t>
            </a:r>
          </a:p>
        </p:txBody>
      </p:sp>
      <p:sp>
        <p:nvSpPr>
          <p:cNvPr id="3" name="TextBox 2"/>
          <p:cNvSpPr txBox="1"/>
          <p:nvPr/>
        </p:nvSpPr>
        <p:spPr>
          <a:xfrm>
            <a:off x="688769" y="1033153"/>
            <a:ext cx="10521537" cy="923330"/>
          </a:xfrm>
          <a:prstGeom prst="rect">
            <a:avLst/>
          </a:prstGeom>
          <a:noFill/>
        </p:spPr>
        <p:txBody>
          <a:bodyPr wrap="square" rtlCol="0">
            <a:spAutoFit/>
          </a:bodyPr>
          <a:lstStyle/>
          <a:p>
            <a:pPr indent="450850"/>
            <a:r>
              <a:rPr lang="zh-CN" altLang="zh-CN" sz="1800" dirty="0"/>
              <a:t>要在主窗口中使用段落标号和编号设置功能，还要为其组合框添加槽函数，操作为：右击设计模式窗口界面上的设置段落标号和编号的组合框，选择“转到槽</a:t>
            </a:r>
            <a:r>
              <a:rPr lang="en-US" altLang="zh-CN" sz="1800" dirty="0"/>
              <a:t>...</a:t>
            </a:r>
            <a:r>
              <a:rPr lang="zh-CN" altLang="zh-CN" sz="1800" dirty="0"/>
              <a:t>”项，在弹出的对话框中选择信号类型为“</a:t>
            </a:r>
            <a:r>
              <a:rPr lang="en-US" altLang="zh-CN" sz="1800" dirty="0"/>
              <a:t>activated(</a:t>
            </a:r>
            <a:r>
              <a:rPr lang="en-US" altLang="zh-CN" sz="1800" dirty="0" err="1"/>
              <a:t>int</a:t>
            </a:r>
            <a:r>
              <a:rPr lang="en-US" altLang="zh-CN" sz="1800" dirty="0"/>
              <a:t>)</a:t>
            </a:r>
            <a:r>
              <a:rPr lang="zh-CN" altLang="zh-CN" sz="1800" dirty="0"/>
              <a:t>”即可，如图</a:t>
            </a:r>
            <a:r>
              <a:rPr lang="en-US" altLang="zh-CN" sz="1800" dirty="0"/>
              <a:t>18.38</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73943452"/>
              </p:ext>
            </p:extLst>
          </p:nvPr>
        </p:nvGraphicFramePr>
        <p:xfrm>
          <a:off x="2268187" y="1956483"/>
          <a:ext cx="6947065" cy="4962189"/>
        </p:xfrm>
        <a:graphic>
          <a:graphicData uri="http://schemas.openxmlformats.org/presentationml/2006/ole">
            <mc:AlternateContent xmlns:mc="http://schemas.openxmlformats.org/markup-compatibility/2006">
              <mc:Choice xmlns:v="urn:schemas-microsoft-com:vml" Requires="v">
                <p:oleObj spid="_x0000_s14341" name="Visio" r:id="rId3" imgW="8485051" imgH="6056500" progId="Visio.Drawing.11">
                  <p:embed/>
                </p:oleObj>
              </mc:Choice>
              <mc:Fallback>
                <p:oleObj name="Visio" r:id="rId3" imgW="8485051" imgH="60565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187" y="1956483"/>
                        <a:ext cx="6947065" cy="4962189"/>
                      </a:xfrm>
                      <a:prstGeom prst="rect">
                        <a:avLst/>
                      </a:prstGeom>
                      <a:noFill/>
                    </p:spPr>
                  </p:pic>
                </p:oleObj>
              </mc:Fallback>
            </mc:AlternateContent>
          </a:graphicData>
        </a:graphic>
      </p:graphicFrame>
    </p:spTree>
    <p:extLst>
      <p:ext uri="{BB962C8B-B14F-4D97-AF65-F5344CB8AC3E}">
        <p14:creationId xmlns:p14="http://schemas.microsoft.com/office/powerpoint/2010/main" val="28982114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．主窗口功能调用</a:t>
            </a:r>
          </a:p>
        </p:txBody>
      </p:sp>
      <p:sp>
        <p:nvSpPr>
          <p:cNvPr id="3" name="矩形 2"/>
          <p:cNvSpPr/>
          <p:nvPr/>
        </p:nvSpPr>
        <p:spPr>
          <a:xfrm>
            <a:off x="988076" y="958298"/>
            <a:ext cx="1800493" cy="369332"/>
          </a:xfrm>
          <a:prstGeom prst="rect">
            <a:avLst/>
          </a:prstGeom>
        </p:spPr>
        <p:txBody>
          <a:bodyPr wrap="none">
            <a:spAutoFit/>
          </a:bodyPr>
          <a:lstStyle/>
          <a:p>
            <a:r>
              <a:rPr lang="zh-CN" altLang="zh-CN" sz="1800" dirty="0"/>
              <a:t>槽函数代码为：</a:t>
            </a:r>
          </a:p>
        </p:txBody>
      </p:sp>
      <p:sp>
        <p:nvSpPr>
          <p:cNvPr id="4" name="TextBox 3"/>
          <p:cNvSpPr txBox="1"/>
          <p:nvPr/>
        </p:nvSpPr>
        <p:spPr>
          <a:xfrm>
            <a:off x="988076" y="1365666"/>
            <a:ext cx="9628464" cy="1259919"/>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on_styleComboBox_activated</a:t>
            </a:r>
            <a:r>
              <a:rPr lang="en-US" altLang="zh-CN" dirty="0"/>
              <a:t>(</a:t>
            </a:r>
            <a:r>
              <a:rPr lang="en-US" altLang="zh-CN" dirty="0" err="1"/>
              <a:t>int</a:t>
            </a:r>
            <a:r>
              <a:rPr lang="en-US" altLang="zh-CN" dirty="0"/>
              <a:t> index)</a:t>
            </a:r>
            <a:endParaRPr lang="zh-CN" altLang="zh-CN" dirty="0"/>
          </a:p>
          <a:p>
            <a:r>
              <a:rPr lang="en-US" altLang="zh-CN" dirty="0"/>
              <a:t>{</a:t>
            </a:r>
            <a:endParaRPr lang="zh-CN" altLang="zh-CN" dirty="0"/>
          </a:p>
          <a:p>
            <a:r>
              <a:rPr lang="en-US" altLang="zh-CN" dirty="0"/>
              <a:t>    </a:t>
            </a:r>
            <a:r>
              <a:rPr lang="en-US" altLang="zh-CN" dirty="0" err="1"/>
              <a:t>paraStyle</a:t>
            </a:r>
            <a:r>
              <a:rPr lang="en-US" altLang="zh-CN" dirty="0"/>
              <a:t>(index);</a:t>
            </a:r>
            <a:endParaRPr lang="zh-CN" altLang="zh-CN" dirty="0"/>
          </a:p>
          <a:p>
            <a:r>
              <a:rPr lang="en-US" altLang="zh-CN" dirty="0" smtClean="0"/>
              <a:t>}</a:t>
            </a:r>
            <a:endParaRPr lang="zh-CN" altLang="zh-CN" dirty="0"/>
          </a:p>
        </p:txBody>
      </p:sp>
      <p:sp>
        <p:nvSpPr>
          <p:cNvPr id="5" name="矩形 4"/>
          <p:cNvSpPr/>
          <p:nvPr/>
        </p:nvSpPr>
        <p:spPr>
          <a:xfrm>
            <a:off x="965336" y="2625585"/>
            <a:ext cx="4796891" cy="369332"/>
          </a:xfrm>
          <a:prstGeom prst="rect">
            <a:avLst/>
          </a:prstGeom>
        </p:spPr>
        <p:txBody>
          <a:bodyPr wrap="none">
            <a:spAutoFit/>
          </a:bodyPr>
          <a:lstStyle/>
          <a:p>
            <a:r>
              <a:rPr lang="zh-CN" altLang="zh-CN" sz="1800" dirty="0"/>
              <a:t>在“</a:t>
            </a:r>
            <a:r>
              <a:rPr lang="en-US" altLang="zh-CN" sz="1800" dirty="0" err="1"/>
              <a:t>mainwindow.h</a:t>
            </a:r>
            <a:r>
              <a:rPr lang="zh-CN" altLang="zh-CN" sz="1800" dirty="0"/>
              <a:t>”头文件中声明公有方法：</a:t>
            </a:r>
          </a:p>
        </p:txBody>
      </p:sp>
      <p:sp>
        <p:nvSpPr>
          <p:cNvPr id="6" name="TextBox 5"/>
          <p:cNvSpPr txBox="1"/>
          <p:nvPr/>
        </p:nvSpPr>
        <p:spPr>
          <a:xfrm>
            <a:off x="988076" y="3041577"/>
            <a:ext cx="9628464" cy="1259919"/>
          </a:xfrm>
          <a:prstGeom prst="roundRect">
            <a:avLst/>
          </a:prstGeom>
          <a:solidFill>
            <a:srgbClr val="DDDDDD"/>
          </a:solidFill>
        </p:spPr>
        <p:txBody>
          <a:bodyPr wrap="square" rtlCol="0">
            <a:spAutoFit/>
          </a:bodyPr>
          <a:lstStyle/>
          <a:p>
            <a:r>
              <a:rPr lang="en-US" altLang="zh-CN" dirty="0"/>
              <a:t>public:</a:t>
            </a:r>
            <a:endParaRPr lang="zh-CN" altLang="zh-CN" dirty="0"/>
          </a:p>
          <a:p>
            <a:r>
              <a:rPr lang="en-US" altLang="zh-CN" dirty="0"/>
              <a:t>    explicit </a:t>
            </a:r>
            <a:r>
              <a:rPr lang="en-US" altLang="zh-CN" dirty="0" err="1"/>
              <a:t>MainWindow</a:t>
            </a:r>
            <a:r>
              <a:rPr lang="en-US" altLang="zh-CN" dirty="0"/>
              <a:t>(</a:t>
            </a:r>
            <a:r>
              <a:rPr lang="en-US" altLang="zh-CN" dirty="0" err="1"/>
              <a:t>QWidget</a:t>
            </a:r>
            <a:r>
              <a:rPr lang="en-US" altLang="zh-CN" dirty="0"/>
              <a:t> *parent = 0);</a:t>
            </a:r>
            <a:endParaRPr lang="zh-CN" altLang="zh-CN" dirty="0"/>
          </a:p>
          <a:p>
            <a:r>
              <a:rPr lang="en-US" altLang="zh-CN" dirty="0"/>
              <a:t>	...</a:t>
            </a:r>
            <a:endParaRPr lang="zh-CN" altLang="zh-CN" dirty="0"/>
          </a:p>
          <a:p>
            <a:r>
              <a:rPr lang="en-US" altLang="zh-CN" dirty="0"/>
              <a:t>	</a:t>
            </a:r>
            <a:r>
              <a:rPr lang="en-US" altLang="zh-CN" b="1" dirty="0"/>
              <a:t>void </a:t>
            </a:r>
            <a:r>
              <a:rPr lang="en-US" altLang="zh-CN" b="1" dirty="0" err="1"/>
              <a:t>paraStyle</a:t>
            </a:r>
            <a:r>
              <a:rPr lang="en-US" altLang="zh-CN" b="1" dirty="0"/>
              <a:t>(</a:t>
            </a:r>
            <a:r>
              <a:rPr lang="en-US" altLang="zh-CN" b="1" dirty="0" err="1"/>
              <a:t>int</a:t>
            </a:r>
            <a:r>
              <a:rPr lang="en-US" altLang="zh-CN" b="1" dirty="0"/>
              <a:t> </a:t>
            </a:r>
            <a:r>
              <a:rPr lang="en-US" altLang="zh-CN" b="1" dirty="0" err="1"/>
              <a:t>sidx</a:t>
            </a:r>
            <a:r>
              <a:rPr lang="en-US" altLang="zh-CN" b="1" dirty="0"/>
              <a:t>);	</a:t>
            </a:r>
            <a:r>
              <a:rPr lang="en-US" altLang="zh-CN" dirty="0"/>
              <a:t>				</a:t>
            </a:r>
            <a:r>
              <a:rPr lang="en-US" altLang="zh-CN" dirty="0" smtClean="0"/>
              <a:t>//</a:t>
            </a:r>
            <a:r>
              <a:rPr lang="zh-CN" altLang="zh-CN" dirty="0"/>
              <a:t>段落标号和编号</a:t>
            </a:r>
          </a:p>
        </p:txBody>
      </p:sp>
      <p:sp>
        <p:nvSpPr>
          <p:cNvPr id="7" name="矩形 6"/>
          <p:cNvSpPr/>
          <p:nvPr/>
        </p:nvSpPr>
        <p:spPr>
          <a:xfrm>
            <a:off x="965336" y="4331202"/>
            <a:ext cx="4785669" cy="369332"/>
          </a:xfrm>
          <a:prstGeom prst="rect">
            <a:avLst/>
          </a:prstGeom>
        </p:spPr>
        <p:txBody>
          <a:bodyPr wrap="none">
            <a:spAutoFit/>
          </a:bodyPr>
          <a:lstStyle/>
          <a:p>
            <a:r>
              <a:rPr lang="zh-CN" altLang="zh-CN" sz="1800" dirty="0"/>
              <a:t>在“</a:t>
            </a:r>
            <a:r>
              <a:rPr lang="en-US" altLang="zh-CN" sz="1800" dirty="0"/>
              <a:t>mainwindow.cpp</a:t>
            </a:r>
            <a:r>
              <a:rPr lang="zh-CN" altLang="zh-CN" sz="1800" dirty="0"/>
              <a:t>”文件中实现它的功能：</a:t>
            </a:r>
          </a:p>
        </p:txBody>
      </p:sp>
      <p:sp>
        <p:nvSpPr>
          <p:cNvPr id="8" name="TextBox 7"/>
          <p:cNvSpPr txBox="1"/>
          <p:nvPr/>
        </p:nvSpPr>
        <p:spPr>
          <a:xfrm>
            <a:off x="988076" y="4661617"/>
            <a:ext cx="9628464" cy="1259919"/>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paraStyle</a:t>
            </a:r>
            <a:r>
              <a:rPr lang="en-US" altLang="zh-CN" dirty="0"/>
              <a:t>(</a:t>
            </a:r>
            <a:r>
              <a:rPr lang="en-US" altLang="zh-CN" dirty="0" err="1"/>
              <a:t>int</a:t>
            </a:r>
            <a:r>
              <a:rPr lang="en-US" altLang="zh-CN" dirty="0"/>
              <a:t> </a:t>
            </a:r>
            <a:r>
              <a:rPr lang="en-US" altLang="zh-CN" dirty="0" err="1"/>
              <a:t>sidx</a:t>
            </a:r>
            <a:r>
              <a:rPr lang="en-US" altLang="zh-CN" dirty="0"/>
              <a:t>)</a:t>
            </a:r>
            <a:endParaRPr lang="zh-CN" altLang="zh-CN" dirty="0"/>
          </a:p>
          <a:p>
            <a:r>
              <a:rPr lang="en-US" altLang="zh-CN" dirty="0"/>
              <a:t>{</a:t>
            </a:r>
            <a:endParaRPr lang="zh-CN" altLang="zh-CN" dirty="0"/>
          </a:p>
          <a:p>
            <a:r>
              <a:rPr lang="en-US" altLang="zh-CN" dirty="0"/>
              <a:t>    if (</a:t>
            </a:r>
            <a:r>
              <a:rPr lang="en-US" altLang="zh-CN" dirty="0" err="1"/>
              <a:t>activateChildWnd</a:t>
            </a:r>
            <a:r>
              <a:rPr lang="en-US" altLang="zh-CN" dirty="0"/>
              <a:t>()) </a:t>
            </a:r>
            <a:r>
              <a:rPr lang="en-US" altLang="zh-CN" dirty="0" err="1"/>
              <a:t>activateChildWnd</a:t>
            </a:r>
            <a:r>
              <a:rPr lang="en-US" altLang="zh-CN" dirty="0"/>
              <a:t>()-&gt;</a:t>
            </a:r>
            <a:r>
              <a:rPr lang="en-US" altLang="zh-CN" dirty="0" err="1"/>
              <a:t>setParaStyle</a:t>
            </a:r>
            <a:r>
              <a:rPr lang="en-US" altLang="zh-CN" dirty="0"/>
              <a:t>(</a:t>
            </a:r>
            <a:r>
              <a:rPr lang="en-US" altLang="zh-CN" dirty="0" err="1"/>
              <a:t>sidx</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549529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．主窗口功能调用</a:t>
            </a:r>
          </a:p>
        </p:txBody>
      </p:sp>
      <p:sp>
        <p:nvSpPr>
          <p:cNvPr id="3" name="TextBox 2"/>
          <p:cNvSpPr txBox="1"/>
          <p:nvPr/>
        </p:nvSpPr>
        <p:spPr>
          <a:xfrm>
            <a:off x="819397" y="973777"/>
            <a:ext cx="10355284" cy="369332"/>
          </a:xfrm>
          <a:prstGeom prst="rect">
            <a:avLst/>
          </a:prstGeom>
          <a:noFill/>
        </p:spPr>
        <p:txBody>
          <a:bodyPr wrap="square" rtlCol="0">
            <a:spAutoFit/>
          </a:bodyPr>
          <a:lstStyle/>
          <a:p>
            <a:r>
              <a:rPr lang="zh-CN" altLang="zh-CN" sz="1800" dirty="0"/>
              <a:t>运行程序，打开“</a:t>
            </a:r>
            <a:r>
              <a:rPr lang="en-US" altLang="zh-CN" sz="1800" dirty="0"/>
              <a:t>Word </a:t>
            </a:r>
            <a:r>
              <a:rPr lang="zh-CN" altLang="zh-CN" sz="1800" dirty="0"/>
              <a:t>文档</a:t>
            </a:r>
            <a:r>
              <a:rPr lang="en-US" altLang="zh-CN" sz="1800" dirty="0"/>
              <a:t> 1</a:t>
            </a:r>
            <a:r>
              <a:rPr lang="zh-CN" altLang="zh-CN" sz="1800" dirty="0"/>
              <a:t>”，在里面编辑几段文字，并添加项目符号和编号，效果如图</a:t>
            </a:r>
            <a:r>
              <a:rPr lang="en-US" altLang="zh-CN" sz="1800" dirty="0"/>
              <a:t>18.39</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79621424"/>
              </p:ext>
            </p:extLst>
          </p:nvPr>
        </p:nvGraphicFramePr>
        <p:xfrm>
          <a:off x="2543623" y="1520041"/>
          <a:ext cx="6793604" cy="4498956"/>
        </p:xfrm>
        <a:graphic>
          <a:graphicData uri="http://schemas.openxmlformats.org/presentationml/2006/ole">
            <mc:AlternateContent xmlns:mc="http://schemas.openxmlformats.org/markup-compatibility/2006">
              <mc:Choice xmlns:v="urn:schemas-microsoft-com:vml" Requires="v">
                <p:oleObj spid="_x0000_s22532" name="Visio" r:id="rId3" imgW="7819268" imgH="5171310" progId="Visio.Drawing.11">
                  <p:embed/>
                </p:oleObj>
              </mc:Choice>
              <mc:Fallback>
                <p:oleObj name="Visio" r:id="rId3" imgW="7819268" imgH="517131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623" y="1520041"/>
                        <a:ext cx="6793604" cy="4498956"/>
                      </a:xfrm>
                      <a:prstGeom prst="rect">
                        <a:avLst/>
                      </a:prstGeom>
                      <a:noFill/>
                    </p:spPr>
                  </p:pic>
                </p:oleObj>
              </mc:Fallback>
            </mc:AlternateContent>
          </a:graphicData>
        </a:graphic>
      </p:graphicFrame>
    </p:spTree>
    <p:extLst>
      <p:ext uri="{BB962C8B-B14F-4D97-AF65-F5344CB8AC3E}">
        <p14:creationId xmlns:p14="http://schemas.microsoft.com/office/powerpoint/2010/main" val="3325301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014997" y="3652838"/>
            <a:ext cx="2729942" cy="518595"/>
          </a:xfrm>
          <a:prstGeom prst="rect">
            <a:avLst/>
          </a:prstGeom>
          <a:noFill/>
        </p:spPr>
        <p:txBody>
          <a:bodyPr wrap="square" lIns="86863" tIns="43430" rIns="86863" bIns="43430" rtlCol="0">
            <a:spAutoFit/>
          </a:bodyPr>
          <a:lstStyle/>
          <a:p>
            <a:r>
              <a:rPr lang="zh-CN" altLang="zh-CN" sz="2800" b="1" dirty="0"/>
              <a:t>文档打印与预览</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007678"/>
            <a:ext cx="482208" cy="545844"/>
          </a:xfrm>
          <a:prstGeom prst="rect">
            <a:avLst/>
          </a:prstGeom>
        </p:spPr>
      </p:pic>
      <p:sp>
        <p:nvSpPr>
          <p:cNvPr id="9" name="TextBox 18"/>
          <p:cNvSpPr txBox="1"/>
          <p:nvPr/>
        </p:nvSpPr>
        <p:spPr>
          <a:xfrm>
            <a:off x="5940427" y="2007679"/>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．添加打印模块支持</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818418"/>
            <a:ext cx="482208" cy="545844"/>
          </a:xfrm>
          <a:prstGeom prst="rect">
            <a:avLst/>
          </a:prstGeom>
        </p:spPr>
      </p:pic>
      <p:sp>
        <p:nvSpPr>
          <p:cNvPr id="11" name="TextBox 20"/>
          <p:cNvSpPr txBox="1"/>
          <p:nvPr/>
        </p:nvSpPr>
        <p:spPr>
          <a:xfrm>
            <a:off x="5940427" y="2816169"/>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．实现打印及预览功能</a:t>
            </a:r>
          </a:p>
        </p:txBody>
      </p:sp>
    </p:spTree>
    <p:extLst>
      <p:ext uri="{BB962C8B-B14F-4D97-AF65-F5344CB8AC3E}">
        <p14:creationId xmlns:p14="http://schemas.microsoft.com/office/powerpoint/2010/main" val="333079274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1586</TotalTime>
  <Words>6874</Words>
  <Application>Microsoft Office PowerPoint</Application>
  <PresentationFormat>自定义</PresentationFormat>
  <Paragraphs>925</Paragraphs>
  <Slides>102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102</vt:i4>
      </vt:variant>
    </vt:vector>
  </HeadingPairs>
  <TitlesOfParts>
    <vt:vector size="104"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SkyUser</cp:lastModifiedBy>
  <cp:revision>63</cp:revision>
  <dcterms:created xsi:type="dcterms:W3CDTF">2017-04-19T11:17:17Z</dcterms:created>
  <dcterms:modified xsi:type="dcterms:W3CDTF">2019-03-29T08:54:49Z</dcterms:modified>
</cp:coreProperties>
</file>